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74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75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71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metadata" ContentType="application/binary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76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72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73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257" r:id="rId3"/>
    <p:sldId id="258" r:id="rId4"/>
    <p:sldId id="259" r:id="rId5"/>
    <p:sldId id="260" r:id="rId6"/>
    <p:sldId id="332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  <p:sldId id="328" r:id="rId75"/>
    <p:sldId id="329" r:id="rId76"/>
    <p:sldId id="330" r:id="rId77"/>
    <p:sldId id="331" r:id="rId78"/>
  </p:sldIdLst>
  <p:sldSz cx="9144000" cy="6858000" type="screen4x3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2" roundtripDataSignature="AMtx7mhkhfFOk/yHhzh3v8mR9QpiIImz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 snapToGrid="0">
      <p:cViewPr>
        <p:scale>
          <a:sx n="80" d="100"/>
          <a:sy n="80" d="100"/>
        </p:scale>
        <p:origin x="-1002" y="25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" name="Google Shape;32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78"/>
          <p:cNvSpPr/>
          <p:nvPr/>
        </p:nvSpPr>
        <p:spPr>
          <a:xfrm>
            <a:off x="0" y="5970588"/>
            <a:ext cx="9144000" cy="887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6" name="Google Shape;16;p78"/>
          <p:cNvSpPr/>
          <p:nvPr/>
        </p:nvSpPr>
        <p:spPr>
          <a:xfrm>
            <a:off x="-9525" y="6053138"/>
            <a:ext cx="2249488" cy="71278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7" name="Google Shape;17;p78"/>
          <p:cNvSpPr/>
          <p:nvPr/>
        </p:nvSpPr>
        <p:spPr>
          <a:xfrm>
            <a:off x="2359025" y="6043613"/>
            <a:ext cx="6784975" cy="7143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8" name="Google Shape;18;p78"/>
          <p:cNvSpPr txBox="1">
            <a:spLocks noGrp="1"/>
          </p:cNvSpPr>
          <p:nvPr>
            <p:ph type="ctrTitle"/>
          </p:nvPr>
        </p:nvSpPr>
        <p:spPr>
          <a:xfrm>
            <a:off x="2362200" y="4038600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8"/>
          <p:cNvSpPr txBox="1">
            <a:spLocks noGrp="1"/>
          </p:cNvSpPr>
          <p:nvPr>
            <p:ph type="subTitle" idx="1"/>
          </p:nvPr>
        </p:nvSpPr>
        <p:spPr>
          <a:xfrm>
            <a:off x="2362200" y="6050037"/>
            <a:ext cx="67056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spcBef>
                <a:spcPts val="700"/>
              </a:spcBef>
              <a:spcAft>
                <a:spcPts val="0"/>
              </a:spcAft>
              <a:buSzPts val="1560"/>
              <a:buNone/>
              <a:defRPr sz="2600">
                <a:solidFill>
                  <a:srgbClr val="FFFFFF"/>
                </a:solidFill>
              </a:defRPr>
            </a:lvl1pPr>
            <a:lvl2pPr lvl="1" algn="ctr"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8"/>
          <p:cNvSpPr txBox="1">
            <a:spLocks noGrp="1"/>
          </p:cNvSpPr>
          <p:nvPr>
            <p:ph type="dt" idx="10"/>
          </p:nvPr>
        </p:nvSpPr>
        <p:spPr>
          <a:xfrm>
            <a:off x="76200" y="6069013"/>
            <a:ext cx="20574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78"/>
          <p:cNvSpPr txBox="1">
            <a:spLocks noGrp="1"/>
          </p:cNvSpPr>
          <p:nvPr>
            <p:ph type="ftr" idx="11"/>
          </p:nvPr>
        </p:nvSpPr>
        <p:spPr>
          <a:xfrm>
            <a:off x="2085975" y="236538"/>
            <a:ext cx="586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78"/>
          <p:cNvSpPr txBox="1">
            <a:spLocks noGrp="1"/>
          </p:cNvSpPr>
          <p:nvPr>
            <p:ph type="sldNum" idx="12"/>
          </p:nvPr>
        </p:nvSpPr>
        <p:spPr>
          <a:xfrm>
            <a:off x="8001000" y="228600"/>
            <a:ext cx="8382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8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87"/>
          <p:cNvSpPr txBox="1">
            <a:spLocks noGrp="1"/>
          </p:cNvSpPr>
          <p:nvPr>
            <p:ph type="body" idx="1"/>
          </p:nvPr>
        </p:nvSpPr>
        <p:spPr>
          <a:xfrm rot="5400000">
            <a:off x="2426494" y="-213518"/>
            <a:ext cx="4525963" cy="815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84" name="Google Shape;84;p87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87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87"/>
          <p:cNvSpPr txBox="1">
            <a:spLocks noGrp="1"/>
          </p:cNvSpPr>
          <p:nvPr>
            <p:ph type="sldNum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8"/>
          <p:cNvSpPr/>
          <p:nvPr/>
        </p:nvSpPr>
        <p:spPr>
          <a:xfrm>
            <a:off x="6096000" y="0"/>
            <a:ext cx="320675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89" name="Google Shape;89;p88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0" name="Google Shape;90;p8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1" name="Google Shape;91;p88"/>
          <p:cNvSpPr txBox="1">
            <a:spLocks noGrp="1"/>
          </p:cNvSpPr>
          <p:nvPr>
            <p:ph type="title"/>
          </p:nvPr>
        </p:nvSpPr>
        <p:spPr>
          <a:xfrm rot="5400000">
            <a:off x="4823619" y="2339181"/>
            <a:ext cx="5516563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88"/>
          <p:cNvSpPr txBox="1">
            <a:spLocks noGrp="1"/>
          </p:cNvSpPr>
          <p:nvPr>
            <p:ph type="body" idx="1"/>
          </p:nvPr>
        </p:nvSpPr>
        <p:spPr>
          <a:xfrm rot="5400000">
            <a:off x="480218" y="586582"/>
            <a:ext cx="5516564" cy="55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93" name="Google Shape;93;p88"/>
          <p:cNvSpPr txBox="1">
            <a:spLocks noGrp="1"/>
          </p:cNvSpPr>
          <p:nvPr>
            <p:ph type="dt" idx="10"/>
          </p:nvPr>
        </p:nvSpPr>
        <p:spPr>
          <a:xfrm>
            <a:off x="6553200" y="6248400"/>
            <a:ext cx="2209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88"/>
          <p:cNvSpPr txBox="1">
            <a:spLocks noGrp="1"/>
          </p:cNvSpPr>
          <p:nvPr>
            <p:ph type="ftr" idx="11"/>
          </p:nvPr>
        </p:nvSpPr>
        <p:spPr>
          <a:xfrm>
            <a:off x="457200" y="6248400"/>
            <a:ext cx="55737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88"/>
          <p:cNvSpPr txBox="1">
            <a:spLocks noGrp="1"/>
          </p:cNvSpPr>
          <p:nvPr>
            <p:ph type="sldNum" idx="12"/>
          </p:nvPr>
        </p:nvSpPr>
        <p:spPr>
          <a:xfrm rot="5400000">
            <a:off x="5989638" y="144462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7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79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6" name="Google Shape;26;p79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79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79"/>
          <p:cNvSpPr txBox="1">
            <a:spLocks noGrp="1"/>
          </p:cNvSpPr>
          <p:nvPr>
            <p:ph type="sldNum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0"/>
          <p:cNvSpPr txBox="1"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80"/>
          <p:cNvSpPr txBox="1">
            <a:spLocks noGrp="1"/>
          </p:cNvSpPr>
          <p:nvPr>
            <p:ph type="body" idx="1"/>
          </p:nvPr>
        </p:nvSpPr>
        <p:spPr>
          <a:xfrm>
            <a:off x="609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2" name="Google Shape;32;p80"/>
          <p:cNvSpPr txBox="1">
            <a:spLocks noGrp="1"/>
          </p:cNvSpPr>
          <p:nvPr>
            <p:ph type="body" idx="2"/>
          </p:nvPr>
        </p:nvSpPr>
        <p:spPr>
          <a:xfrm>
            <a:off x="4800600" y="2438400"/>
            <a:ext cx="3886200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3" name="Google Shape;33;p80"/>
          <p:cNvSpPr txBox="1">
            <a:spLocks noGrp="1"/>
          </p:cNvSpPr>
          <p:nvPr>
            <p:ph type="body" idx="3"/>
          </p:nvPr>
        </p:nvSpPr>
        <p:spPr>
          <a:xfrm>
            <a:off x="609600" y="1752600"/>
            <a:ext cx="3886200" cy="6400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4" name="Google Shape;34;p80"/>
          <p:cNvSpPr txBox="1">
            <a:spLocks noGrp="1"/>
          </p:cNvSpPr>
          <p:nvPr>
            <p:ph type="body" idx="4"/>
          </p:nvPr>
        </p:nvSpPr>
        <p:spPr>
          <a:xfrm>
            <a:off x="4800600" y="1752600"/>
            <a:ext cx="3886200" cy="64008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200"/>
              <a:buFont typeface="Twentieth Century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35" name="Google Shape;35;p80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80"/>
          <p:cNvSpPr txBox="1">
            <a:spLocks noGrp="1"/>
          </p:cNvSpPr>
          <p:nvPr>
            <p:ph type="sldNum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37" name="Google Shape;37;p80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1"/>
          <p:cNvSpPr/>
          <p:nvPr/>
        </p:nvSpPr>
        <p:spPr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" name="Google Shape;40;p81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1" name="Google Shape;41;p81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2" name="Google Shape;42;p81"/>
          <p:cNvSpPr txBox="1"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43" name="Google Shape;43;p81"/>
          <p:cNvSpPr txBox="1"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Twentieth Century"/>
              <a:buNone/>
              <a:defRPr sz="4400" b="0" cap="none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1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1"/>
          <p:cNvSpPr txBox="1">
            <a:spLocks noGrp="1"/>
          </p:cNvSpPr>
          <p:nvPr>
            <p:ph type="sldNum" idx="12"/>
          </p:nvPr>
        </p:nvSpPr>
        <p:spPr>
          <a:xfrm>
            <a:off x="0" y="1752600"/>
            <a:ext cx="1295400" cy="70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46" name="Google Shape;46;p81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2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2"/>
          <p:cNvSpPr txBox="1">
            <a:spLocks noGrp="1"/>
          </p:cNvSpPr>
          <p:nvPr>
            <p:ph type="body" idx="1"/>
          </p:nvPr>
        </p:nvSpPr>
        <p:spPr>
          <a:xfrm>
            <a:off x="609600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0" name="Google Shape;50;p82"/>
          <p:cNvSpPr txBox="1">
            <a:spLocks noGrp="1"/>
          </p:cNvSpPr>
          <p:nvPr>
            <p:ph type="body" idx="2"/>
          </p:nvPr>
        </p:nvSpPr>
        <p:spPr>
          <a:xfrm>
            <a:off x="4844901" y="1589567"/>
            <a:ext cx="3886200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51" name="Google Shape;51;p82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2"/>
          <p:cNvSpPr txBox="1">
            <a:spLocks noGrp="1"/>
          </p:cNvSpPr>
          <p:nvPr>
            <p:ph type="sldNum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53" name="Google Shape;53;p82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3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3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3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3"/>
          <p:cNvSpPr txBox="1">
            <a:spLocks noGrp="1"/>
          </p:cNvSpPr>
          <p:nvPr>
            <p:ph type="sldNum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4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4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4"/>
          <p:cNvSpPr txBox="1">
            <a:spLocks noGrp="1"/>
          </p:cNvSpPr>
          <p:nvPr>
            <p:ph type="sldNum" idx="12"/>
          </p:nvPr>
        </p:nvSpPr>
        <p:spPr>
          <a:xfrm>
            <a:off x="0" y="6248400"/>
            <a:ext cx="533400" cy="3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5"/>
          <p:cNvSpPr txBox="1"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  <a:defRPr sz="4400" b="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85"/>
          <p:cNvSpPr txBox="1">
            <a:spLocks noGrp="1"/>
          </p:cNvSpPr>
          <p:nvPr>
            <p:ph type="body" idx="1"/>
          </p:nvPr>
        </p:nvSpPr>
        <p:spPr>
          <a:xfrm>
            <a:off x="609600" y="1752600"/>
            <a:ext cx="1600200" cy="4343400"/>
          </a:xfrm>
          <a:prstGeom prst="rect">
            <a:avLst/>
          </a:prstGeom>
          <a:solidFill>
            <a:schemeClr val="accent2"/>
          </a:solidFill>
          <a:ln w="50800" cap="sq" cmpd="dbl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137150" tIns="182875" rIns="137150" bIns="91425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80"/>
              <a:buNone/>
              <a:defRPr sz="18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lvl="1" indent="-228600" algn="l">
              <a:spcBef>
                <a:spcPts val="1000"/>
              </a:spcBef>
              <a:spcAft>
                <a:spcPts val="0"/>
              </a:spcAft>
              <a:buSzPts val="840"/>
              <a:buNone/>
              <a:defRPr sz="12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None/>
              <a:defRPr sz="10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None/>
              <a:defRPr sz="900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6" name="Google Shape;66;p85"/>
          <p:cNvSpPr txBox="1">
            <a:spLocks noGrp="1"/>
          </p:cNvSpPr>
          <p:nvPr>
            <p:ph type="body" idx="2"/>
          </p:nvPr>
        </p:nvSpPr>
        <p:spPr>
          <a:xfrm>
            <a:off x="2362200" y="1752600"/>
            <a:ext cx="6400800" cy="441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97180" algn="l"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spcBef>
                <a:spcPts val="550"/>
              </a:spcBef>
              <a:spcAft>
                <a:spcPts val="0"/>
              </a:spcAft>
              <a:buSzPts val="1260"/>
              <a:buChar char="🞑"/>
              <a:defRPr/>
            </a:lvl2pPr>
            <a:lvl3pPr marL="1371600" lvl="2" indent="-314325" algn="l"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67" name="Google Shape;67;p85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85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5"/>
          <p:cNvSpPr txBox="1">
            <a:spLocks noGrp="1"/>
          </p:cNvSpPr>
          <p:nvPr>
            <p:ph type="sldNum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14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6"/>
          <p:cNvSpPr/>
          <p:nvPr/>
        </p:nvSpPr>
        <p:spPr>
          <a:xfrm>
            <a:off x="-9525" y="4572000"/>
            <a:ext cx="9144000" cy="88741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2" name="Google Shape;72;p86"/>
          <p:cNvSpPr/>
          <p:nvPr/>
        </p:nvSpPr>
        <p:spPr>
          <a:xfrm>
            <a:off x="-9525" y="4664075"/>
            <a:ext cx="1463675" cy="7127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3" name="Google Shape;73;p86"/>
          <p:cNvSpPr/>
          <p:nvPr/>
        </p:nvSpPr>
        <p:spPr>
          <a:xfrm>
            <a:off x="1544638" y="4654550"/>
            <a:ext cx="7599362" cy="7127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4" name="Google Shape;74;p86"/>
          <p:cNvSpPr/>
          <p:nvPr/>
        </p:nvSpPr>
        <p:spPr>
          <a:xfrm>
            <a:off x="1447800" y="0"/>
            <a:ext cx="100013" cy="686752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75" name="Google Shape;75;p86"/>
          <p:cNvSpPr txBox="1">
            <a:spLocks noGrp="1"/>
          </p:cNvSpPr>
          <p:nvPr>
            <p:ph type="body" idx="1"/>
          </p:nvPr>
        </p:nvSpPr>
        <p:spPr>
          <a:xfrm>
            <a:off x="1600200" y="54864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spcBef>
                <a:spcPts val="700"/>
              </a:spcBef>
              <a:spcAft>
                <a:spcPts val="0"/>
              </a:spcAft>
              <a:buSzPts val="1020"/>
              <a:buFont typeface="Twentieth Century"/>
              <a:buNone/>
              <a:defRPr sz="1700"/>
            </a:lvl1pPr>
            <a:lvl2pPr marL="914400" lvl="1" indent="-228600" algn="l">
              <a:spcBef>
                <a:spcPts val="550"/>
              </a:spcBef>
              <a:spcAft>
                <a:spcPts val="0"/>
              </a:spcAft>
              <a:buSzPts val="840"/>
              <a:buFont typeface="Twentieth Century"/>
              <a:buNone/>
              <a:defRPr sz="1200"/>
            </a:lvl2pPr>
            <a:lvl3pPr marL="1371600" lvl="2" indent="-228600" algn="l">
              <a:spcBef>
                <a:spcPts val="500"/>
              </a:spcBef>
              <a:spcAft>
                <a:spcPts val="0"/>
              </a:spcAft>
              <a:buSzPts val="750"/>
              <a:buFont typeface="Twentieth Century"/>
              <a:buNone/>
              <a:defRPr sz="1000"/>
            </a:lvl3pPr>
            <a:lvl4pPr marL="1828800" lvl="3" indent="-228600" algn="l">
              <a:spcBef>
                <a:spcPts val="400"/>
              </a:spcBef>
              <a:spcAft>
                <a:spcPts val="0"/>
              </a:spcAft>
              <a:buSzPts val="675"/>
              <a:buFont typeface="Twentieth Century"/>
              <a:buNone/>
              <a:defRPr sz="900"/>
            </a:lvl4pPr>
            <a:lvl5pPr marL="2286000" lvl="4" indent="-228600" algn="l">
              <a:spcBef>
                <a:spcPts val="400"/>
              </a:spcBef>
              <a:spcAft>
                <a:spcPts val="0"/>
              </a:spcAft>
              <a:buSzPts val="585"/>
              <a:buFont typeface="Twentieth Century"/>
              <a:buNone/>
              <a:defRPr sz="9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6" name="Google Shape;76;p86"/>
          <p:cNvSpPr txBox="1"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Twentieth Century"/>
              <a:buNone/>
              <a:defRPr sz="2800" b="0">
                <a:solidFill>
                  <a:srgbClr val="FFFFFF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86"/>
          <p:cNvSpPr>
            <a:spLocks noGrp="1"/>
          </p:cNvSpPr>
          <p:nvPr>
            <p:ph type="pic" idx="2"/>
          </p:nvPr>
        </p:nvSpPr>
        <p:spPr>
          <a:xfrm>
            <a:off x="1560576" y="0"/>
            <a:ext cx="7583424" cy="4568952"/>
          </a:xfrm>
          <a:prstGeom prst="rect">
            <a:avLst/>
          </a:prstGeom>
          <a:solidFill>
            <a:srgbClr val="E0E5DB"/>
          </a:solidFill>
          <a:ln>
            <a:noFill/>
          </a:ln>
        </p:spPr>
      </p:sp>
      <p:sp>
        <p:nvSpPr>
          <p:cNvPr id="78" name="Google Shape;78;p86"/>
          <p:cNvSpPr txBox="1">
            <a:spLocks noGrp="1"/>
          </p:cNvSpPr>
          <p:nvPr>
            <p:ph type="dt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86"/>
          <p:cNvSpPr txBox="1">
            <a:spLocks noGrp="1"/>
          </p:cNvSpPr>
          <p:nvPr>
            <p:ph type="sldNum" idx="12"/>
          </p:nvPr>
        </p:nvSpPr>
        <p:spPr>
          <a:xfrm>
            <a:off x="0" y="4667250"/>
            <a:ext cx="14478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lvl="1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lvl="2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lvl="3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lvl="4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lvl="5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lvl="6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lvl="7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lvl="8" indent="0" algn="ctr">
              <a:spcBef>
                <a:spcPts val="0"/>
              </a:spcBef>
              <a:spcAft>
                <a:spcPts val="0"/>
              </a:spcAft>
              <a:buNone/>
              <a:defRPr sz="2800" b="1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  <p:sp>
        <p:nvSpPr>
          <p:cNvPr id="80" name="Google Shape;80;p86"/>
          <p:cNvSpPr txBox="1">
            <a:spLocks noGrp="1"/>
          </p:cNvSpPr>
          <p:nvPr>
            <p:ph type="ftr" idx="11"/>
          </p:nvPr>
        </p:nvSpPr>
        <p:spPr>
          <a:xfrm>
            <a:off x="1600200" y="6248400"/>
            <a:ext cx="4572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7"/>
          <p:cNvSpPr txBox="1">
            <a:spLocks noGrp="1"/>
          </p:cNvSpPr>
          <p:nvPr>
            <p:ph type="title"/>
          </p:nvPr>
        </p:nvSpPr>
        <p:spPr>
          <a:xfrm>
            <a:off x="609600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4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7" name="Google Shape;7;p77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39090" algn="l" rtl="0"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914400" marR="0" lvl="1" indent="-344169" algn="l" rtl="0"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1371600" marR="0" lvl="2" indent="-338137" algn="l" rtl="0"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1828800" marR="0" lvl="3" indent="-323850" algn="l" rtl="0">
              <a:spcBef>
                <a:spcPts val="400"/>
              </a:spcBef>
              <a:spcAft>
                <a:spcPts val="0"/>
              </a:spcAft>
              <a:buClr>
                <a:srgbClr val="E7BC29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2286000" marR="0" lvl="4" indent="-311150" algn="l" rtl="0">
              <a:spcBef>
                <a:spcPts val="400"/>
              </a:spcBef>
              <a:spcAft>
                <a:spcPts val="0"/>
              </a:spcAft>
              <a:buClr>
                <a:srgbClr val="D092A7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2743200" marR="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3200400" marR="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3657600" marR="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4114800" marR="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8" name="Google Shape;8;p77"/>
          <p:cNvSpPr txBox="1">
            <a:spLocks noGrp="1"/>
          </p:cNvSpPr>
          <p:nvPr>
            <p:ph type="dt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9" name="Google Shape;9;p77"/>
          <p:cNvSpPr txBox="1">
            <a:spLocks noGrp="1"/>
          </p:cNvSpPr>
          <p:nvPr>
            <p:ph type="ft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 i="0" u="none" strike="noStrike" cap="none">
                <a:solidFill>
                  <a:schemeClr val="dk2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endParaRPr/>
          </a:p>
        </p:txBody>
      </p:sp>
      <p:sp>
        <p:nvSpPr>
          <p:cNvPr id="10" name="Google Shape;10;p77"/>
          <p:cNvSpPr/>
          <p:nvPr/>
        </p:nvSpPr>
        <p:spPr>
          <a:xfrm>
            <a:off x="0" y="1235075"/>
            <a:ext cx="9144000" cy="319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1" name="Google Shape;11;p77"/>
          <p:cNvSpPr/>
          <p:nvPr/>
        </p:nvSpPr>
        <p:spPr>
          <a:xfrm>
            <a:off x="0" y="1279525"/>
            <a:ext cx="533400" cy="228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2" name="Google Shape;12;p77"/>
          <p:cNvSpPr/>
          <p:nvPr/>
        </p:nvSpPr>
        <p:spPr>
          <a:xfrm>
            <a:off x="590550" y="1279525"/>
            <a:ext cx="8553450" cy="228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13" name="Google Shape;13;p77"/>
          <p:cNvSpPr txBox="1">
            <a:spLocks noGrp="1"/>
          </p:cNvSpPr>
          <p:nvPr>
            <p:ph type="sldNum" idx="12"/>
          </p:nvPr>
        </p:nvSpPr>
        <p:spPr>
          <a:xfrm>
            <a:off x="0" y="1271588"/>
            <a:ext cx="533400" cy="2444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marL="0" marR="0" lvl="1" indent="0" algn="ct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marL="0" marR="0" lvl="2" indent="0" algn="ct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marL="0" marR="0" lvl="3" indent="0" algn="ct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marL="0" marR="0" lvl="4" indent="0" algn="ct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marL="0" marR="0" lvl="5" indent="0" algn="ct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marL="0" marR="0" lvl="6" indent="0" algn="ct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marL="0" marR="0" lvl="7" indent="0" algn="ct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marL="0" marR="0" lvl="8" indent="0" algn="ctr" rtl="0">
              <a:spcBef>
                <a:spcPts val="0"/>
              </a:spcBef>
              <a:spcAft>
                <a:spcPts val="0"/>
              </a:spcAft>
              <a:buNone/>
              <a:defRPr sz="1400" b="1" i="0" u="none" strike="noStrike" cap="none">
                <a:solidFill>
                  <a:srgbClr val="FFFFFF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hinkmobiles.com/blog/node-js-app-examples/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Protocols/rfc2616/rfc2616-sec10.html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hyperlink" Target="http://en.wikipedia.org/wiki/List_of_HTTP_header_fields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8000/login" TargetMode="External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localhost:7777/login" TargetMode="External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ongodb.com/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www.mongodb.com/try/download/community?tck=docs_server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"/>
          <p:cNvSpPr txBox="1">
            <a:spLocks noGrp="1"/>
          </p:cNvSpPr>
          <p:nvPr>
            <p:ph type="ctrTitle"/>
          </p:nvPr>
        </p:nvSpPr>
        <p:spPr>
          <a:xfrm>
            <a:off x="1030767" y="1679734"/>
            <a:ext cx="6477000" cy="18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NODE.JS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1" name="Google Shape;101;p1"/>
          <p:cNvSpPr txBox="1">
            <a:spLocks noGrp="1"/>
          </p:cNvSpPr>
          <p:nvPr>
            <p:ph type="subTitle" idx="1"/>
          </p:nvPr>
        </p:nvSpPr>
        <p:spPr>
          <a:xfrm>
            <a:off x="2362200" y="6092041"/>
            <a:ext cx="6705600" cy="6437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0000"/>
              <a:buNone/>
            </a:pPr>
            <a:endParaRPr lang="en-US" dirty="0" smtClean="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SzPct val="60000"/>
              <a:buNone/>
            </a:pPr>
            <a:r>
              <a:rPr lang="en-US" dirty="0" smtClean="0">
                <a:solidFill>
                  <a:srgbClr val="FF0000"/>
                </a:solidFill>
              </a:rPr>
              <a:t>KAVITHA K </a:t>
            </a:r>
            <a:r>
              <a:rPr lang="en-US" dirty="0">
                <a:solidFill>
                  <a:srgbClr val="FF0000"/>
                </a:solidFill>
              </a:rPr>
              <a:t>AP/CSE</a:t>
            </a:r>
            <a:endParaRPr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ct val="60000"/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Node.js Architecture</a:t>
            </a:r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162" name="Google Shape;162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786" y="1643081"/>
            <a:ext cx="782002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0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What Can Node.js Do?</a:t>
            </a:r>
            <a:endParaRPr sz="3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8" name="Google Shape;168;p10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Node.js can 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generate dynamic page content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Node.js can 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create, open, read, write, delete, and close files on the server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Node.js can collect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form data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Node.js can add, delete, modify data in your 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database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r>
              <a:rPr lang="en-US" dirty="0">
                <a:latin typeface="Times New Roman" pitchFamily="18" charset="0"/>
                <a:cs typeface="Times New Roman" pitchFamily="18" charset="0"/>
              </a:rPr>
              <a:t>What is a Node.js File?</a:t>
            </a:r>
            <a:r>
              <a:rPr lang="en-US" dirty="0"/>
              <a:t/>
            </a:r>
            <a:br>
              <a:rPr lang="en-US" dirty="0"/>
            </a:br>
            <a:endParaRPr/>
          </a:p>
        </p:txBody>
      </p:sp>
      <p:sp>
        <p:nvSpPr>
          <p:cNvPr id="174" name="Google Shape;174;p11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Node.js files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must be initiated on the server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before having any effect </a:t>
            </a:r>
            <a:r>
              <a:rPr lang="en-US" sz="2400" i="1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(Run the server first)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  <a:tabLst>
                <a:tab pos="4394200" algn="l"/>
              </a:tabLst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Node.js files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contain tasks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that will be executed on certain events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Node.js files have extension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".</a:t>
            </a:r>
            <a:r>
              <a:rPr lang="en-US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js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"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2"/>
          <p:cNvSpPr txBox="1">
            <a:spLocks noGrp="1"/>
          </p:cNvSpPr>
          <p:nvPr>
            <p:ph type="body" idx="1"/>
          </p:nvPr>
        </p:nvSpPr>
        <p:spPr>
          <a:xfrm>
            <a:off x="571472" y="1643050"/>
            <a:ext cx="8572528" cy="457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Paypal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Netflix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Uber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dirty="0" err="1">
                <a:latin typeface="Times New Roman" pitchFamily="18" charset="0"/>
                <a:cs typeface="Times New Roman" pitchFamily="18" charset="0"/>
              </a:rPr>
              <a:t>Ebay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 u="sng" dirty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https://thinkmobiles.com/blog/node-js-app-examples/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820"/>
              <a:buNone/>
            </a:pPr>
            <a:endParaRPr/>
          </a:p>
        </p:txBody>
      </p:sp>
      <p:sp>
        <p:nvSpPr>
          <p:cNvPr id="180" name="Google Shape;180;p12"/>
          <p:cNvSpPr txBox="1">
            <a:spLocks noGrp="1"/>
          </p:cNvSpPr>
          <p:nvPr>
            <p:ph type="title"/>
          </p:nvPr>
        </p:nvSpPr>
        <p:spPr>
          <a:xfrm>
            <a:off x="642910" y="285728"/>
            <a:ext cx="7772400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Applications of node.js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Installing Node.js</a:t>
            </a:r>
            <a:endParaRPr/>
          </a:p>
        </p:txBody>
      </p:sp>
      <p:sp>
        <p:nvSpPr>
          <p:cNvPr id="186" name="Google Shape;186;p13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187" name="Google Shape;18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91" y="1614506"/>
            <a:ext cx="7877175" cy="44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57422" y="4357694"/>
            <a:ext cx="5145257" cy="20002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Demo</a:t>
            </a:r>
            <a:endParaRPr/>
          </a:p>
        </p:txBody>
      </p:sp>
      <p:sp>
        <p:nvSpPr>
          <p:cNvPr id="194" name="Google Shape;194;p1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195" name="Google Shape;195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786" y="1657369"/>
            <a:ext cx="7867650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First Demo</a:t>
            </a:r>
            <a:endParaRPr/>
          </a:p>
        </p:txBody>
      </p:sp>
      <p:sp>
        <p:nvSpPr>
          <p:cNvPr id="201" name="Google Shape;201;p15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680"/>
              <a:buChar char="◻"/>
            </a:pPr>
            <a:r>
              <a:rPr lang="en-US" sz="2400" dirty="0">
                <a:solidFill>
                  <a:srgbClr val="525252"/>
                </a:solidFill>
                <a:latin typeface="Times New Roman" pitchFamily="18" charset="0"/>
                <a:cs typeface="Times New Roman" pitchFamily="18" charset="0"/>
                <a:sym typeface="Twentieth Century"/>
              </a:rPr>
              <a:t>Create a Simple JavaScript file as “1-first.js” with content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680"/>
              <a:buNone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Twentieth Century"/>
              </a:rPr>
              <a:t>	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650"/>
              <a:buChar char="■"/>
            </a:pPr>
            <a:r>
              <a:rPr lang="en-US" sz="24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Twentieth Century"/>
              </a:rPr>
              <a:t>console.log()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Twentieth Century"/>
              </a:rPr>
              <a:t>- Displays the contents in Node command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  <a:sym typeface="Twentieth Century"/>
              </a:rPr>
              <a:t>prompt</a:t>
            </a:r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650"/>
              <a:buChar char="■"/>
            </a:pP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650"/>
              <a:buChar char="■"/>
            </a:pP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Twentieth Century"/>
              </a:rPr>
              <a:t>response.write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  <a:sym typeface="Twentieth Century"/>
              </a:rPr>
              <a:t>() </a:t>
            </a:r>
            <a:r>
              <a:rPr lang="en-US" sz="2400" dirty="0">
                <a:latin typeface="Times New Roman" pitchFamily="18" charset="0"/>
                <a:cs typeface="Times New Roman" pitchFamily="18" charset="0"/>
                <a:sym typeface="Twentieth Century"/>
              </a:rPr>
              <a:t>– Displays the response in HTML page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680"/>
              <a:buChar char="◻"/>
            </a:pPr>
            <a:r>
              <a:rPr lang="en-US" sz="2400" dirty="0">
                <a:solidFill>
                  <a:srgbClr val="525252"/>
                </a:solidFill>
                <a:latin typeface="Times New Roman" pitchFamily="18" charset="0"/>
                <a:cs typeface="Times New Roman" pitchFamily="18" charset="0"/>
                <a:sym typeface="Twentieth Century"/>
              </a:rPr>
              <a:t>Open Node command prompt and run the JavaScript file as:</a:t>
            </a:r>
            <a:endParaRPr sz="2400">
              <a:latin typeface="Times New Roman" pitchFamily="18" charset="0"/>
              <a:cs typeface="Times New Roman" pitchFamily="18" charset="0"/>
              <a:sym typeface="Twentieth Century"/>
            </a:endParaRPr>
          </a:p>
          <a:p>
            <a:pPr marL="319088" lvl="0" indent="-197168" algn="l" rtl="0">
              <a:spcBef>
                <a:spcPts val="700"/>
              </a:spcBef>
              <a:spcAft>
                <a:spcPts val="0"/>
              </a:spcAft>
              <a:buSzPts val="1920"/>
              <a:buNone/>
            </a:pPr>
            <a:endParaRPr sz="3200">
              <a:latin typeface="Arial"/>
              <a:ea typeface="Arial"/>
              <a:cs typeface="Arial"/>
              <a:sym typeface="Arial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202" name="Google Shape;202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40616" y="3016332"/>
            <a:ext cx="3495675" cy="748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5786" y="4929198"/>
            <a:ext cx="7617889" cy="12144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To view node </a:t>
            </a:r>
            <a:r>
              <a:rPr lang="en-US" sz="3200" dirty="0" err="1">
                <a:latin typeface="Times New Roman" pitchFamily="18" charset="0"/>
                <a:cs typeface="Times New Roman" pitchFamily="18" charset="0"/>
              </a:rPr>
              <a:t>js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 modules &amp; functions: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9" name="Google Shape;209;p16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view the modules and functions available in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nodejs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-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goto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400" dirty="0" smtClean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nodejs.org-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&gt;docs-&gt;select version-&gt; </a:t>
            </a:r>
            <a:endParaRPr sz="240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17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216" name="Google Shape;21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791" y="1666894"/>
            <a:ext cx="787717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8"/>
          <p:cNvSpPr txBox="1">
            <a:spLocks noGrp="1"/>
          </p:cNvSpPr>
          <p:nvPr>
            <p:ph type="title"/>
          </p:nvPr>
        </p:nvSpPr>
        <p:spPr>
          <a:xfrm>
            <a:off x="593766" y="228600"/>
            <a:ext cx="8172282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Creating Web Servers with HTTP</a:t>
            </a:r>
            <a:endParaRPr sz="32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2" name="Google Shape;222;p18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There is a 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server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listening port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to service 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every request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223" name="Google Shape;223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786" y="2657515"/>
            <a:ext cx="7429552" cy="4200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108" name="Google Shape;108;p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9765" y="1564531"/>
            <a:ext cx="7886700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9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Creating Web Servers with HTTP– Method1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9" name="Google Shape;229;p19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Create a server and listen to 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our own port number</a:t>
            </a:r>
            <a:endParaRPr sz="2400"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30" name="Google Shape;23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6874" y="2257425"/>
            <a:ext cx="9017126" cy="4357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>
          <a:xfrm>
            <a:off x="642910" y="4286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latin typeface="Times New Roman" pitchFamily="18" charset="0"/>
                <a:cs typeface="Times New Roman" pitchFamily="18" charset="0"/>
              </a:rPr>
              <a:t>Creating Web Servers with HTTP</a:t>
            </a:r>
            <a:endParaRPr sz="36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6" name="Google Shape;236;p20"/>
          <p:cNvSpPr txBox="1">
            <a:spLocks noGrp="1"/>
          </p:cNvSpPr>
          <p:nvPr>
            <p:ph type="body" idx="1"/>
          </p:nvPr>
        </p:nvSpPr>
        <p:spPr>
          <a:xfrm>
            <a:off x="500034" y="1571612"/>
            <a:ext cx="8305800" cy="491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http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: Built in module allows Node.js to transfer data over the Hyper Text Transfer Protocol (HTTP).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require():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include http module use this method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0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createServer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():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To create an HTTP server that listens to server ports and gives a response back to the client.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470"/>
              <a:buChar char="🞑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The function passed into the </a:t>
            </a: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http.createServer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method, will be executed when someone tries to access the computer on port 8000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470"/>
              <a:buChar char="🞑"/>
            </a:pPr>
            <a:r>
              <a:rPr lang="en-US" sz="2000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http.createServer</a:t>
            </a:r>
            <a:r>
              <a:rPr lang="en-US" sz="2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()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method includes </a:t>
            </a:r>
            <a:r>
              <a:rPr lang="en-US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request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and </a:t>
            </a:r>
            <a:r>
              <a:rPr lang="en-US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parameters which is supplied by Node.js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lang="en-US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Request object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 used to get information about the current HTTP-request (</a:t>
            </a:r>
            <a:r>
              <a:rPr lang="en-US" sz="2000" dirty="0" err="1">
                <a:latin typeface="Times New Roman" pitchFamily="18" charset="0"/>
                <a:cs typeface="Times New Roman" pitchFamily="18" charset="0"/>
              </a:rPr>
              <a:t>e.g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 – URL, request header, data)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350"/>
              <a:buChar char="■"/>
            </a:pPr>
            <a:r>
              <a:rPr lang="en-US" sz="20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Response object 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– used to send a response for current HTTP request</a:t>
            </a:r>
            <a:endParaRPr sz="2000">
              <a:latin typeface="Times New Roman" pitchFamily="18" charset="0"/>
              <a:cs typeface="Times New Roman" pitchFamily="18" charset="0"/>
            </a:endParaRPr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1"/>
          <p:cNvSpPr txBox="1">
            <a:spLocks noGrp="1"/>
          </p:cNvSpPr>
          <p:nvPr>
            <p:ph type="body" idx="1"/>
          </p:nvPr>
        </p:nvSpPr>
        <p:spPr>
          <a:xfrm>
            <a:off x="571472" y="1500174"/>
            <a:ext cx="8572528" cy="5357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res.writeHead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():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If the response from the HTTP server is supposed to be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displayed as HTML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, include this method.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470"/>
              <a:buChar char="🞑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sends a </a:t>
            </a:r>
            <a:r>
              <a:rPr lang="en-US" sz="2400" u="sng" dirty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  <a:hlinkClick r:id="rId3"/>
              </a:rPr>
              <a:t>HTTP status code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and a </a:t>
            </a:r>
            <a:r>
              <a:rPr lang="en-US" sz="2400" dirty="0">
                <a:solidFill>
                  <a:srgbClr val="7030A0"/>
                </a:solidFill>
                <a:latin typeface="Times New Roman" pitchFamily="18" charset="0"/>
                <a:cs typeface="Times New Roman" pitchFamily="18" charset="0"/>
              </a:rPr>
              <a:t>collection of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</a:t>
            </a:r>
            <a:r>
              <a:rPr lang="en-US" sz="2400" u="sng" dirty="0">
                <a:solidFill>
                  <a:schemeClr val="hlink"/>
                </a:solidFill>
                <a:latin typeface="Times New Roman" pitchFamily="18" charset="0"/>
                <a:cs typeface="Times New Roman" pitchFamily="18" charset="0"/>
                <a:hlinkClick r:id="rId4"/>
              </a:rPr>
              <a:t>response headers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 back to the client.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sz="24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sz="24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sz="240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end():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Method sends both the content of the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to the client and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acknowledgement/signals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to the server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that the </a:t>
            </a:r>
            <a:r>
              <a:rPr lang="en-US" sz="2400" b="1" dirty="0">
                <a:latin typeface="Times New Roman" pitchFamily="18" charset="0"/>
                <a:cs typeface="Times New Roman" pitchFamily="18" charset="0"/>
              </a:rPr>
              <a:t>response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(header and content) has been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sent completely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dirty="0" err="1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Property which holds the part of the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url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that comes </a:t>
            </a: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after the domain name</a:t>
            </a:r>
            <a:endParaRPr sz="2400">
              <a:solidFill>
                <a:srgbClr val="00B05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2" name="Google Shape;242;p21"/>
          <p:cNvSpPr txBox="1"/>
          <p:nvPr/>
        </p:nvSpPr>
        <p:spPr>
          <a:xfrm>
            <a:off x="571472" y="4286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Twentieth Century"/>
              <a:buNone/>
            </a:pPr>
            <a:r>
              <a:rPr lang="en-US" sz="4400" b="0" i="0" u="none" strike="noStrike" cap="none" dirty="0">
                <a:solidFill>
                  <a:schemeClr val="dk2"/>
                </a:solidFill>
                <a:latin typeface="Times New Roman" pitchFamily="18" charset="0"/>
                <a:ea typeface="Twentieth Century"/>
                <a:cs typeface="Times New Roman" pitchFamily="18" charset="0"/>
                <a:sym typeface="Twentieth Century"/>
              </a:rPr>
              <a:t>Creating Web Servers with HTTP</a:t>
            </a:r>
            <a:endParaRPr sz="4400" b="0" i="0" u="none" strike="noStrike" cap="none">
              <a:solidFill>
                <a:schemeClr val="dk2"/>
              </a:solidFill>
              <a:latin typeface="Times New Roman" pitchFamily="18" charset="0"/>
              <a:ea typeface="Twentieth Century"/>
              <a:cs typeface="Times New Roman" pitchFamily="18" charset="0"/>
              <a:sym typeface="Twentieth Century"/>
            </a:endParaRPr>
          </a:p>
        </p:txBody>
      </p:sp>
      <p:pic>
        <p:nvPicPr>
          <p:cNvPr id="243" name="Google Shape;243;p2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4546" y="3071810"/>
            <a:ext cx="5210175" cy="128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dirty="0">
                <a:latin typeface="Times New Roman" pitchFamily="18" charset="0"/>
                <a:cs typeface="Times New Roman" pitchFamily="18" charset="0"/>
              </a:rPr>
              <a:t>Executing Web Server</a:t>
            </a:r>
            <a:endParaRPr sz="28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49" name="Google Shape;249;p22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Execute the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javascript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file using Node command prompt to start the server 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Once server started, then open the browser with the URL port number 8000 (which is specified in the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js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file)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sz="240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50" name="Google Shape;25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5918" y="2548551"/>
            <a:ext cx="5312109" cy="12144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41526" y="4794291"/>
            <a:ext cx="2771775" cy="174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Creating Web Servers with HTTP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–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2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7" name="Google Shape;257;p23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258" name="Google Shape;25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25" y="1500174"/>
            <a:ext cx="8829675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4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Creating Web Servers with HTTP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–</a:t>
            </a:r>
            <a:br>
              <a:rPr lang="en-US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Method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3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4" name="Google Shape;264;p2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265" name="Google Shape;265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75" y="1552575"/>
            <a:ext cx="9115425" cy="53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5"/>
          <p:cNvSpPr txBox="1">
            <a:spLocks noGrp="1"/>
          </p:cNvSpPr>
          <p:nvPr>
            <p:ph type="title"/>
          </p:nvPr>
        </p:nvSpPr>
        <p:spPr>
          <a:xfrm>
            <a:off x="0" y="228600"/>
            <a:ext cx="91440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Creating Web Servers with HTTP (Request and Response)</a:t>
            </a:r>
            <a:endParaRPr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1" name="Google Shape;271;p25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272" name="Google Shape;272;p25"/>
          <p:cNvPicPr preferRelativeResize="0"/>
          <p:nvPr/>
        </p:nvPicPr>
        <p:blipFill rotWithShape="1">
          <a:blip r:embed="rId3">
            <a:alphaModFix/>
          </a:blip>
          <a:srcRect l="5416" t="16038" r="19514" b="11220"/>
          <a:stretch/>
        </p:blipFill>
        <p:spPr>
          <a:xfrm>
            <a:off x="214282" y="1643050"/>
            <a:ext cx="4857784" cy="49292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3946" y="2214554"/>
            <a:ext cx="4374334" cy="3943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10" y="4043341"/>
            <a:ext cx="6305512" cy="2814659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280" name="Google Shape;28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066" y="0"/>
            <a:ext cx="7215206" cy="4013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>
            <a:spLocks noGrp="1"/>
          </p:cNvSpPr>
          <p:nvPr>
            <p:ph type="title"/>
          </p:nvPr>
        </p:nvSpPr>
        <p:spPr>
          <a:xfrm>
            <a:off x="614578" y="500042"/>
            <a:ext cx="8529422" cy="5058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0" dirty="0">
                <a:latin typeface="Times New Roman" pitchFamily="18" charset="0"/>
                <a:cs typeface="Times New Roman" pitchFamily="18" charset="0"/>
              </a:rPr>
              <a:t>Example: Http request and response </a:t>
            </a:r>
            <a:endParaRPr sz="3200" b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6" name="Google Shape;2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282" y="1638300"/>
            <a:ext cx="8420100" cy="521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614578" y="500042"/>
            <a:ext cx="8529422" cy="69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13325" rIns="0" bIns="0" anchor="ctr" anchorCtr="0">
            <a:spAutoFit/>
          </a:bodyPr>
          <a:lstStyle/>
          <a:p>
            <a:pPr marL="1270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dirty="0">
                <a:latin typeface="Times New Roman" pitchFamily="18" charset="0"/>
                <a:cs typeface="Times New Roman" pitchFamily="18" charset="0"/>
              </a:rPr>
              <a:t>Example: Http request and response </a:t>
            </a:r>
            <a:endParaRPr b="0"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92" name="Google Shape;29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224" y="1643050"/>
            <a:ext cx="5857875" cy="962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282" y="3071810"/>
            <a:ext cx="2800370" cy="17145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57620" y="3071810"/>
            <a:ext cx="3559994" cy="178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214546" y="4929198"/>
            <a:ext cx="3429024" cy="17145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Introduction</a:t>
            </a:r>
            <a:endParaRPr/>
          </a:p>
        </p:txBody>
      </p:sp>
      <p:sp>
        <p:nvSpPr>
          <p:cNvPr id="114" name="Google Shape;114;p3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19088" lvl="0" indent="-319107" algn="l" rtl="0">
              <a:spcBef>
                <a:spcPts val="0"/>
              </a:spcBef>
              <a:spcAft>
                <a:spcPts val="0"/>
              </a:spcAft>
              <a:buSzPct val="59999"/>
              <a:buChar char="◻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Node.js is an 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open source Run-time server environment</a:t>
            </a:r>
            <a:endParaRPr sz="2600">
              <a:latin typeface="Times New Roman" pitchFamily="18" charset="0"/>
              <a:cs typeface="Times New Roman" pitchFamily="18" charset="0"/>
            </a:endParaRPr>
          </a:p>
          <a:p>
            <a:pPr marL="319088" lvl="0" indent="-319107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Node.js is 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free</a:t>
            </a:r>
            <a:endParaRPr sz="2600">
              <a:latin typeface="Times New Roman" pitchFamily="18" charset="0"/>
              <a:cs typeface="Times New Roman" pitchFamily="18" charset="0"/>
            </a:endParaRPr>
          </a:p>
          <a:p>
            <a:pPr marL="319088" lvl="0" indent="-319107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Node.js runs on 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various platforms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(Windows, Linux, Unix, Mac OS X, etc.)</a:t>
            </a:r>
            <a:endParaRPr sz="2600">
              <a:latin typeface="Times New Roman" pitchFamily="18" charset="0"/>
              <a:cs typeface="Times New Roman" pitchFamily="18" charset="0"/>
            </a:endParaRPr>
          </a:p>
          <a:p>
            <a:pPr marL="319088" lvl="0" indent="-319107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Node.js allows you to </a:t>
            </a:r>
            <a:r>
              <a:rPr lang="en-US" sz="26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run JavaScript on the server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.</a:t>
            </a:r>
            <a:endParaRPr sz="2600">
              <a:latin typeface="Times New Roman" pitchFamily="18" charset="0"/>
              <a:cs typeface="Times New Roman" pitchFamily="18" charset="0"/>
            </a:endParaRPr>
          </a:p>
          <a:p>
            <a:pPr marL="319088" lvl="0" indent="-319107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Server-Side JavaScript Programming</a:t>
            </a:r>
            <a:endParaRPr sz="2600">
              <a:latin typeface="Times New Roman" pitchFamily="18" charset="0"/>
              <a:cs typeface="Times New Roman" pitchFamily="18" charset="0"/>
            </a:endParaRPr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ct val="70000"/>
              <a:buChar char="🞑"/>
            </a:pPr>
            <a:r>
              <a:rPr lang="en-US" dirty="0">
                <a:latin typeface="Times New Roman" pitchFamily="18" charset="0"/>
                <a:cs typeface="Times New Roman" pitchFamily="18" charset="0"/>
              </a:rPr>
              <a:t>Node.js , PHP, ASP, JSP, Perl, Ruby, Python…..</a:t>
            </a:r>
            <a:endParaRPr>
              <a:solidFill>
                <a:srgbClr val="C0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ct val="70000"/>
              <a:buChar char="🞑"/>
            </a:pPr>
            <a:r>
              <a:rPr lang="en-US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Adv: Node.js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- we can </a:t>
            </a:r>
            <a:r>
              <a:rPr lang="en-US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create our own server and port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319088" lvl="0" indent="-319107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Used to store in the Database/ Retrieve from DB/etc.... </a:t>
            </a:r>
            <a:endParaRPr sz="26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29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302" name="Google Shape;30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841" y="1571612"/>
            <a:ext cx="7858125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0"/>
          <p:cNvSpPr txBox="1">
            <a:spLocks noGrp="1"/>
          </p:cNvSpPr>
          <p:nvPr>
            <p:ph type="title"/>
          </p:nvPr>
        </p:nvSpPr>
        <p:spPr>
          <a:xfrm>
            <a:off x="642910" y="50004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</a:t>
            </a:r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0" y="1500174"/>
            <a:ext cx="9144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Node js allows us to create and handle custom events by own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solidFill>
                  <a:srgbClr val="FF0000"/>
                </a:solidFill>
              </a:rPr>
              <a:t>events:  </a:t>
            </a:r>
            <a:r>
              <a:rPr lang="en-US" sz="2400"/>
              <a:t>Node js built in module that is used to create, fire and listen for own events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To include the built-in Events module use the </a:t>
            </a:r>
            <a:r>
              <a:rPr lang="en-US" sz="2400">
                <a:solidFill>
                  <a:srgbClr val="FF0000"/>
                </a:solidFill>
              </a:rPr>
              <a:t>require() </a:t>
            </a:r>
            <a:r>
              <a:rPr lang="en-US" sz="2400"/>
              <a:t>method.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solidFill>
                  <a:srgbClr val="FF0000"/>
                </a:solidFill>
              </a:rPr>
              <a:t>EventEmitter</a:t>
            </a:r>
            <a:r>
              <a:rPr lang="en-US" sz="2400"/>
              <a:t>: Event handler can be assigned to events using event emitter object.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solidFill>
                  <a:srgbClr val="FF0000"/>
                </a:solidFill>
              </a:rPr>
              <a:t>emit()</a:t>
            </a:r>
            <a:r>
              <a:rPr lang="en-US" sz="2400"/>
              <a:t>: Used to fire/invoke an event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>
                <a:solidFill>
                  <a:srgbClr val="FF0000"/>
                </a:solidFill>
              </a:rPr>
              <a:t>on(): </a:t>
            </a:r>
            <a:r>
              <a:rPr lang="en-US" sz="2400"/>
              <a:t>Used to create event with 2 args  - Event name &amp; Function to be executed on event</a:t>
            </a:r>
            <a:endParaRPr sz="2400"/>
          </a:p>
        </p:txBody>
      </p:sp>
      <p:pic>
        <p:nvPicPr>
          <p:cNvPr id="309" name="Google Shape;309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5216" y="4929198"/>
            <a:ext cx="5998784" cy="1928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</a:t>
            </a:r>
            <a:endParaRPr/>
          </a:p>
        </p:txBody>
      </p:sp>
      <p:sp>
        <p:nvSpPr>
          <p:cNvPr id="315" name="Google Shape;315;p31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316" name="Google Shape;31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7266" y="1595456"/>
            <a:ext cx="7886700" cy="447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</a:t>
            </a:r>
            <a:endParaRPr/>
          </a:p>
        </p:txBody>
      </p:sp>
      <p:sp>
        <p:nvSpPr>
          <p:cNvPr id="322" name="Google Shape;322;p32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323" name="Google Shape;323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786" y="1585931"/>
            <a:ext cx="7896225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3"/>
          <p:cNvSpPr txBox="1">
            <a:spLocks noGrp="1"/>
          </p:cNvSpPr>
          <p:nvPr>
            <p:ph type="title"/>
          </p:nvPr>
        </p:nvSpPr>
        <p:spPr>
          <a:xfrm>
            <a:off x="642910" y="50004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</a:t>
            </a:r>
            <a:endParaRPr/>
          </a:p>
        </p:txBody>
      </p:sp>
      <p:sp>
        <p:nvSpPr>
          <p:cNvPr id="329" name="Google Shape;329;p33"/>
          <p:cNvSpPr txBox="1">
            <a:spLocks noGrp="1"/>
          </p:cNvSpPr>
          <p:nvPr>
            <p:ph type="body" idx="1"/>
          </p:nvPr>
        </p:nvSpPr>
        <p:spPr>
          <a:xfrm>
            <a:off x="0" y="1500174"/>
            <a:ext cx="9144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27648" algn="l" rtl="0">
              <a:spcBef>
                <a:spcPts val="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330" name="Google Shape;330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480" y="5643578"/>
            <a:ext cx="5895975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4282" y="1571612"/>
            <a:ext cx="8496300" cy="409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4"/>
          <p:cNvSpPr txBox="1"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</a:t>
            </a:r>
            <a:endParaRPr/>
          </a:p>
        </p:txBody>
      </p:sp>
      <p:sp>
        <p:nvSpPr>
          <p:cNvPr id="337" name="Google Shape;337;p34"/>
          <p:cNvSpPr txBox="1">
            <a:spLocks noGrp="1"/>
          </p:cNvSpPr>
          <p:nvPr>
            <p:ph type="body" idx="3"/>
          </p:nvPr>
        </p:nvSpPr>
        <p:spPr>
          <a:xfrm>
            <a:off x="457200" y="1219200"/>
            <a:ext cx="4040188" cy="6397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GET Method </a:t>
            </a:r>
            <a:endParaRPr/>
          </a:p>
        </p:txBody>
      </p:sp>
      <p:sp>
        <p:nvSpPr>
          <p:cNvPr id="338" name="Google Shape;338;p34"/>
          <p:cNvSpPr txBox="1">
            <a:spLocks noGrp="1"/>
          </p:cNvSpPr>
          <p:nvPr>
            <p:ph type="body" idx="4"/>
          </p:nvPr>
        </p:nvSpPr>
        <p:spPr>
          <a:xfrm>
            <a:off x="4648200" y="1219200"/>
            <a:ext cx="4041775" cy="6397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/>
              <a:t>POST method</a:t>
            </a:r>
            <a:endParaRPr/>
          </a:p>
        </p:txBody>
      </p:sp>
      <p:sp>
        <p:nvSpPr>
          <p:cNvPr id="339" name="Google Shape;339;p34"/>
          <p:cNvSpPr txBox="1">
            <a:spLocks noGrp="1"/>
          </p:cNvSpPr>
          <p:nvPr>
            <p:ph type="body" idx="1"/>
          </p:nvPr>
        </p:nvSpPr>
        <p:spPr>
          <a:xfrm>
            <a:off x="457200" y="1905000"/>
            <a:ext cx="46482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200"/>
              <a:buChar char="◻"/>
            </a:pPr>
            <a:r>
              <a:rPr lang="en-US" sz="2000"/>
              <a:t>the submitted form data will be </a:t>
            </a:r>
            <a:r>
              <a:rPr lang="en-US" sz="2000">
                <a:solidFill>
                  <a:srgbClr val="C00000"/>
                </a:solidFill>
              </a:rPr>
              <a:t>visible</a:t>
            </a:r>
            <a:r>
              <a:rPr lang="en-US" sz="2000"/>
              <a:t> in the </a:t>
            </a:r>
            <a:r>
              <a:rPr lang="en-US" sz="2000">
                <a:solidFill>
                  <a:srgbClr val="00B050"/>
                </a:solidFill>
              </a:rPr>
              <a:t>page address field </a:t>
            </a:r>
            <a:r>
              <a:rPr lang="en-US" sz="2000"/>
              <a:t>(eg.:  /action_page.php?firstname=Mickey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200"/>
              <a:buChar char="◻"/>
            </a:pPr>
            <a:r>
              <a:rPr lang="en-US" sz="2000"/>
              <a:t>Appends form-data into the URL in name/value pairs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200"/>
              <a:buChar char="◻"/>
            </a:pPr>
            <a:r>
              <a:rPr lang="en-US" sz="2000"/>
              <a:t>The length of a URL is limited (about 3000 characters)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200"/>
              <a:buChar char="◻"/>
            </a:pPr>
            <a:r>
              <a:rPr lang="en-US" sz="2000">
                <a:solidFill>
                  <a:srgbClr val="0070C0"/>
                </a:solidFill>
              </a:rPr>
              <a:t>Never use GET to send sensitive data! </a:t>
            </a:r>
            <a:r>
              <a:rPr lang="en-US" sz="2000"/>
              <a:t>(will be visible in the URL)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200"/>
              <a:buChar char="◻"/>
            </a:pPr>
            <a:r>
              <a:rPr lang="en-US" sz="2000"/>
              <a:t>Useful for form submissions where a user wants to bookmark the result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200"/>
              <a:buChar char="◻"/>
            </a:pPr>
            <a:r>
              <a:rPr lang="en-US" sz="2000"/>
              <a:t>GET is better for non-secure data</a:t>
            </a:r>
            <a:endParaRPr/>
          </a:p>
        </p:txBody>
      </p:sp>
      <p:sp>
        <p:nvSpPr>
          <p:cNvPr id="340" name="Google Shape;340;p34"/>
          <p:cNvSpPr txBox="1">
            <a:spLocks noGrp="1"/>
          </p:cNvSpPr>
          <p:nvPr>
            <p:ph type="body" idx="2"/>
          </p:nvPr>
        </p:nvSpPr>
        <p:spPr>
          <a:xfrm>
            <a:off x="5410200" y="1905000"/>
            <a:ext cx="3279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the submitted form data will </a:t>
            </a:r>
            <a:r>
              <a:rPr lang="en-US">
                <a:solidFill>
                  <a:srgbClr val="C00000"/>
                </a:solidFill>
              </a:rPr>
              <a:t>not be visible </a:t>
            </a:r>
            <a:r>
              <a:rPr lang="en-US"/>
              <a:t>in the </a:t>
            </a:r>
            <a:r>
              <a:rPr lang="en-US">
                <a:solidFill>
                  <a:srgbClr val="00B050"/>
                </a:solidFill>
              </a:rPr>
              <a:t>page address field</a:t>
            </a:r>
            <a:endParaRPr/>
          </a:p>
          <a:p>
            <a:pPr marL="319088" lvl="0" indent="-241745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POST has no size limitations</a:t>
            </a:r>
            <a:endParaRPr/>
          </a:p>
          <a:p>
            <a:pPr marL="319088" lvl="0" indent="-241745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can be used to send large amounts of data</a:t>
            </a:r>
            <a:endParaRPr/>
          </a:p>
          <a:p>
            <a:pPr marL="319088" lvl="0" indent="-241745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ct val="59999"/>
              <a:buChar char="◻"/>
            </a:pPr>
            <a:r>
              <a:rPr lang="en-US"/>
              <a:t>Form submissions with POST cannot be bookmarked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ct val="59999"/>
              <a:buFont typeface="Noto Sans Symbols"/>
              <a:buNone/>
            </a:pPr>
            <a:endParaRPr/>
          </a:p>
        </p:txBody>
      </p:sp>
      <p:pic>
        <p:nvPicPr>
          <p:cNvPr id="341" name="Google Shape;34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6143644"/>
            <a:ext cx="6067719" cy="4619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53725" y="5429264"/>
            <a:ext cx="4690275" cy="7143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5"/>
          <p:cNvSpPr txBox="1">
            <a:spLocks noGrp="1"/>
          </p:cNvSpPr>
          <p:nvPr>
            <p:ph type="title"/>
          </p:nvPr>
        </p:nvSpPr>
        <p:spPr>
          <a:xfrm>
            <a:off x="571472" y="50004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Handling- Get Method</a:t>
            </a:r>
            <a:endParaRPr/>
          </a:p>
        </p:txBody>
      </p:sp>
      <p:sp>
        <p:nvSpPr>
          <p:cNvPr id="348" name="Google Shape;348;p35"/>
          <p:cNvSpPr txBox="1">
            <a:spLocks noGrp="1"/>
          </p:cNvSpPr>
          <p:nvPr>
            <p:ph type="body" idx="1"/>
          </p:nvPr>
        </p:nvSpPr>
        <p:spPr>
          <a:xfrm>
            <a:off x="428596" y="1500174"/>
            <a:ext cx="8305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080"/>
              <a:buChar char="◻"/>
            </a:pPr>
            <a:r>
              <a:rPr lang="en-US" sz="1800">
                <a:solidFill>
                  <a:srgbClr val="FF0000"/>
                </a:solidFill>
              </a:rPr>
              <a:t>url</a:t>
            </a:r>
            <a:r>
              <a:rPr lang="en-US" sz="1800"/>
              <a:t>: Built in module splits up a web address into readable parts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1800">
                <a:solidFill>
                  <a:srgbClr val="FF0000"/>
                </a:solidFill>
              </a:rPr>
              <a:t>url.parse():  </a:t>
            </a:r>
            <a:r>
              <a:rPr lang="en-US" sz="1800"/>
              <a:t>takes a URL string, parses it, and returns a URL object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260"/>
              <a:buChar char="🞑"/>
            </a:pPr>
            <a:r>
              <a:rPr lang="en-US" sz="1800"/>
              <a:t>Parse address and it will return a URL object with each part of the address as properties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1800">
                <a:solidFill>
                  <a:srgbClr val="FF0000"/>
                </a:solidFill>
              </a:rPr>
              <a:t>querystring</a:t>
            </a:r>
            <a:r>
              <a:rPr lang="en-US" sz="1800"/>
              <a:t>: The Query String module provides a way of parsing the URL query string.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1800">
                <a:solidFill>
                  <a:srgbClr val="FF0000"/>
                </a:solidFill>
              </a:rPr>
              <a:t>querystring.parse(): </a:t>
            </a:r>
            <a:r>
              <a:rPr lang="en-US" sz="1800"/>
              <a:t>Parses the querystring and returns an object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1800">
                <a:solidFill>
                  <a:srgbClr val="FF0000"/>
                </a:solidFill>
              </a:rPr>
              <a:t>pathname</a:t>
            </a:r>
            <a:r>
              <a:rPr lang="en-US" sz="1800"/>
              <a:t>: Path section of the URL, that comes after the host and before the query, including the initial slash if present.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080"/>
              <a:buNone/>
            </a:pPr>
            <a:r>
              <a:rPr lang="en-US" sz="1800"/>
              <a:t>	</a:t>
            </a:r>
            <a:r>
              <a:rPr lang="en-US" sz="1800" b="1"/>
              <a:t>Example: </a:t>
            </a:r>
            <a:r>
              <a:rPr lang="en-US" sz="1800"/>
              <a:t>url.parse('http://localhost:8000/login').pathname  gives us /login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080"/>
              <a:buChar char="◻"/>
            </a:pPr>
            <a:r>
              <a:rPr lang="en-US" sz="1800">
                <a:solidFill>
                  <a:srgbClr val="FF0000"/>
                </a:solidFill>
              </a:rPr>
              <a:t>get() </a:t>
            </a:r>
            <a:r>
              <a:rPr lang="en-US" sz="1800"/>
              <a:t>will show request parameter in URL and it can be easily retrieved using URL and query string modules</a:t>
            </a:r>
            <a:endParaRPr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349" name="Google Shape;34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00298" y="5500702"/>
            <a:ext cx="6353175" cy="1066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6"/>
          <p:cNvSpPr txBox="1">
            <a:spLocks noGrp="1"/>
          </p:cNvSpPr>
          <p:nvPr>
            <p:ph type="title"/>
          </p:nvPr>
        </p:nvSpPr>
        <p:spPr>
          <a:xfrm>
            <a:off x="571472" y="50004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Handling-Get Method</a:t>
            </a:r>
            <a:endParaRPr/>
          </a:p>
        </p:txBody>
      </p:sp>
      <p:sp>
        <p:nvSpPr>
          <p:cNvPr id="355" name="Google Shape;355;p36"/>
          <p:cNvSpPr txBox="1">
            <a:spLocks noGrp="1"/>
          </p:cNvSpPr>
          <p:nvPr>
            <p:ph type="body" idx="1"/>
          </p:nvPr>
        </p:nvSpPr>
        <p:spPr>
          <a:xfrm>
            <a:off x="428596" y="1428736"/>
            <a:ext cx="8305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/>
              <a:t>login_get.html</a:t>
            </a:r>
            <a:endParaRPr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319088" algn="r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/>
              <a:t>nodeget.js</a:t>
            </a:r>
            <a:endParaRPr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356" name="Google Shape;356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538978"/>
            <a:ext cx="5715040" cy="3319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3658" y="1500174"/>
            <a:ext cx="5450342" cy="24622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571472" y="50004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Handling-Get Method (Output)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428596" y="1428736"/>
            <a:ext cx="83058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/>
              <a:t>Start server in console</a:t>
            </a:r>
            <a:endParaRPr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/>
              <a:t>Run login.html</a:t>
            </a:r>
            <a:endParaRPr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 b="1"/>
              <a:t>Output - </a:t>
            </a:r>
            <a:r>
              <a:rPr lang="en-US" sz="1400"/>
              <a:t>Once the Login button is clicked, it will </a:t>
            </a:r>
            <a:r>
              <a:rPr lang="en-US" sz="1400">
                <a:solidFill>
                  <a:srgbClr val="FF0000"/>
                </a:solidFill>
              </a:rPr>
              <a:t>submit the action </a:t>
            </a:r>
            <a:r>
              <a:rPr lang="en-US" sz="1400"/>
              <a:t>to </a:t>
            </a:r>
            <a:r>
              <a:rPr lang="en-US" sz="1400" u="sng">
                <a:solidFill>
                  <a:schemeClr val="hlink"/>
                </a:solidFill>
                <a:hlinkClick r:id="rId3"/>
              </a:rPr>
              <a:t>http://localhost:8000/login</a:t>
            </a:r>
            <a:r>
              <a:rPr lang="en-US" sz="1400"/>
              <a:t> to process http request and response using </a:t>
            </a:r>
            <a:r>
              <a:rPr lang="en-US" sz="1400">
                <a:solidFill>
                  <a:srgbClr val="FF0000"/>
                </a:solidFill>
              </a:rPr>
              <a:t>get()</a:t>
            </a:r>
            <a:endParaRPr sz="1400" b="1">
              <a:solidFill>
                <a:srgbClr val="FF0000"/>
              </a:solidFill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840"/>
              <a:buNone/>
            </a:pPr>
            <a:endParaRPr sz="1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 b="1"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364" name="Google Shape;364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14744" y="1500174"/>
            <a:ext cx="5248275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143108" y="2700340"/>
            <a:ext cx="6429375" cy="1085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8596" y="4429132"/>
            <a:ext cx="7629525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286116" y="5467350"/>
            <a:ext cx="5334000" cy="13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"/>
          <p:cNvSpPr txBox="1">
            <a:spLocks noGrp="1"/>
          </p:cNvSpPr>
          <p:nvPr>
            <p:ph type="title"/>
          </p:nvPr>
        </p:nvSpPr>
        <p:spPr>
          <a:xfrm>
            <a:off x="642910" y="50004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 -Post Method</a:t>
            </a:r>
            <a:endParaRPr/>
          </a:p>
        </p:txBody>
      </p:sp>
      <p:sp>
        <p:nvSpPr>
          <p:cNvPr id="373" name="Google Shape;373;p38"/>
          <p:cNvSpPr txBox="1">
            <a:spLocks noGrp="1"/>
          </p:cNvSpPr>
          <p:nvPr>
            <p:ph type="body" idx="1"/>
          </p:nvPr>
        </p:nvSpPr>
        <p:spPr>
          <a:xfrm>
            <a:off x="428596" y="1571612"/>
            <a:ext cx="8534400" cy="471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solidFill>
                  <a:srgbClr val="FF0000"/>
                </a:solidFill>
              </a:rPr>
              <a:t>post() </a:t>
            </a:r>
            <a:r>
              <a:rPr lang="en-US"/>
              <a:t>will process the request parameter using on() method of EventEmitter class and built-in events like </a:t>
            </a:r>
            <a:r>
              <a:rPr lang="en-US">
                <a:solidFill>
                  <a:srgbClr val="00B050"/>
                </a:solidFill>
              </a:rPr>
              <a:t>‘data’ </a:t>
            </a:r>
            <a:r>
              <a:rPr lang="en-US"/>
              <a:t>and </a:t>
            </a:r>
            <a:r>
              <a:rPr lang="en-US">
                <a:solidFill>
                  <a:srgbClr val="00B050"/>
                </a:solidFill>
              </a:rPr>
              <a:t>‘end’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solidFill>
                  <a:srgbClr val="FF0000"/>
                </a:solidFill>
              </a:rPr>
              <a:t>data: </a:t>
            </a:r>
            <a:r>
              <a:rPr lang="en-US"/>
              <a:t>Data event gets invoked/emitted when the requested parameter is ready to read. Initially the data will be available as </a:t>
            </a:r>
            <a:r>
              <a:rPr lang="en-US">
                <a:solidFill>
                  <a:srgbClr val="C00000"/>
                </a:solidFill>
              </a:rPr>
              <a:t>buffer</a:t>
            </a:r>
            <a:r>
              <a:rPr lang="en-US"/>
              <a:t>. Convert that into string for readable format.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solidFill>
                  <a:srgbClr val="FF0000"/>
                </a:solidFill>
              </a:rPr>
              <a:t>end</a:t>
            </a:r>
            <a:r>
              <a:rPr lang="en-US"/>
              <a:t>: Event get emits when there is </a:t>
            </a:r>
            <a:r>
              <a:rPr lang="en-US">
                <a:solidFill>
                  <a:srgbClr val="C00000"/>
                </a:solidFill>
              </a:rPr>
              <a:t>no available data </a:t>
            </a:r>
            <a:r>
              <a:rPr lang="en-US"/>
              <a:t>to read.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 algn="just">
              <a:spcBef>
                <a:spcPts val="0"/>
              </a:spcBef>
              <a:buSzPts val="1740"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Initially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js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code can be executed only in browser </a:t>
            </a: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and it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is used only to create web pages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0" indent="0" algn="just">
              <a:buSzPts val="1740"/>
            </a:pPr>
            <a:r>
              <a:rPr lang="en-US" sz="2400" dirty="0" smtClean="0">
                <a:latin typeface="Times New Roman" pitchFamily="18" charset="0"/>
                <a:cs typeface="Times New Roman" pitchFamily="18" charset="0"/>
              </a:rPr>
              <a:t> Later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it is node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js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 is developed which act as a run time environment for creating stand alone application using </a:t>
            </a:r>
            <a:r>
              <a:rPr lang="en-US" sz="2400" dirty="0" err="1">
                <a:latin typeface="Times New Roman" pitchFamily="18" charset="0"/>
                <a:cs typeface="Times New Roman" pitchFamily="18" charset="0"/>
              </a:rPr>
              <a:t>javascript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428596" y="0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 -Post Method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428596" y="1571612"/>
            <a:ext cx="8534400" cy="471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login_post.html</a:t>
            </a: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r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nodepost.js</a:t>
            </a:r>
            <a:endParaRPr/>
          </a:p>
        </p:txBody>
      </p:sp>
      <p:pic>
        <p:nvPicPr>
          <p:cNvPr id="380" name="Google Shape;38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" y="3213919"/>
            <a:ext cx="5572132" cy="364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Google Shape;38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57526" y="642918"/>
            <a:ext cx="5986474" cy="2691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0"/>
          <p:cNvSpPr txBox="1">
            <a:spLocks noGrp="1"/>
          </p:cNvSpPr>
          <p:nvPr>
            <p:ph type="title"/>
          </p:nvPr>
        </p:nvSpPr>
        <p:spPr>
          <a:xfrm>
            <a:off x="642910" y="500042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Event Handling -Post Method- Output</a:t>
            </a:r>
            <a:endParaRPr/>
          </a:p>
        </p:txBody>
      </p:sp>
      <p:sp>
        <p:nvSpPr>
          <p:cNvPr id="387" name="Google Shape;387;p40"/>
          <p:cNvSpPr txBox="1">
            <a:spLocks noGrp="1"/>
          </p:cNvSpPr>
          <p:nvPr>
            <p:ph type="body" idx="1"/>
          </p:nvPr>
        </p:nvSpPr>
        <p:spPr>
          <a:xfrm>
            <a:off x="428596" y="1571612"/>
            <a:ext cx="8534400" cy="47149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200"/>
              <a:buChar char="◻"/>
            </a:pPr>
            <a:r>
              <a:rPr lang="en-US" sz="2000"/>
              <a:t>Start server in console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200"/>
              <a:buChar char="◻"/>
            </a:pPr>
            <a:r>
              <a:rPr lang="en-US" sz="2000"/>
              <a:t>Run login_post.html</a:t>
            </a:r>
            <a:endParaRPr/>
          </a:p>
          <a:p>
            <a:pPr marL="319088" lvl="0" indent="-242888" algn="l" rtl="0">
              <a:spcBef>
                <a:spcPts val="700"/>
              </a:spcBef>
              <a:spcAft>
                <a:spcPts val="0"/>
              </a:spcAft>
              <a:buSzPts val="1200"/>
              <a:buNone/>
            </a:pPr>
            <a:endParaRPr sz="2000"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200"/>
              <a:buChar char="◻"/>
            </a:pPr>
            <a:r>
              <a:rPr lang="en-US" sz="2000"/>
              <a:t>Note: Once the Login button is clicked, it will submit the action to </a:t>
            </a:r>
            <a:r>
              <a:rPr lang="en-US" sz="2000" u="sng">
                <a:solidFill>
                  <a:schemeClr val="hlink"/>
                </a:solidFill>
                <a:hlinkClick r:id="rId3"/>
              </a:rPr>
              <a:t>http://localhost:7777/login</a:t>
            </a:r>
            <a:r>
              <a:rPr lang="en-US" sz="2000"/>
              <a:t> to process http request and response using post()</a:t>
            </a:r>
            <a:endParaRPr sz="2000"/>
          </a:p>
        </p:txBody>
      </p:sp>
      <p:pic>
        <p:nvPicPr>
          <p:cNvPr id="388" name="Google Shape;388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7554" y="2000240"/>
            <a:ext cx="5143536" cy="8572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214678" y="3571876"/>
            <a:ext cx="5257800" cy="107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4715956"/>
            <a:ext cx="8215370" cy="2142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4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781425" y="1142984"/>
            <a:ext cx="5362575" cy="781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1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Modules in Node.js</a:t>
            </a:r>
            <a:endParaRPr/>
          </a:p>
        </p:txBody>
      </p:sp>
      <p:pic>
        <p:nvPicPr>
          <p:cNvPr id="397" name="Google Shape;397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9524" t="20688" r="28851" b="18528"/>
          <a:stretch/>
        </p:blipFill>
        <p:spPr>
          <a:xfrm>
            <a:off x="357158" y="1285860"/>
            <a:ext cx="8352928" cy="5184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2"/>
          <p:cNvSpPr txBox="1">
            <a:spLocks noGrp="1"/>
          </p:cNvSpPr>
          <p:nvPr>
            <p:ph type="title"/>
          </p:nvPr>
        </p:nvSpPr>
        <p:spPr>
          <a:xfrm>
            <a:off x="642910" y="4286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own module in node.js</a:t>
            </a:r>
            <a:endParaRPr/>
          </a:p>
        </p:txBody>
      </p:sp>
      <p:sp>
        <p:nvSpPr>
          <p:cNvPr id="403" name="Google Shape;403;p42"/>
          <p:cNvSpPr txBox="1">
            <a:spLocks noGrp="1"/>
          </p:cNvSpPr>
          <p:nvPr>
            <p:ph type="body" idx="1"/>
          </p:nvPr>
        </p:nvSpPr>
        <p:spPr>
          <a:xfrm>
            <a:off x="357158" y="1571612"/>
            <a:ext cx="8534400" cy="4786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Code reusability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User can create own module in node js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solidFill>
                  <a:srgbClr val="FF0000"/>
                </a:solidFill>
              </a:rPr>
              <a:t>exports:</a:t>
            </a:r>
            <a:r>
              <a:rPr lang="en-US"/>
              <a:t> Keyword to make properties and methods </a:t>
            </a:r>
            <a:r>
              <a:rPr lang="en-US">
                <a:solidFill>
                  <a:srgbClr val="00B050"/>
                </a:solidFill>
              </a:rPr>
              <a:t>available outside </a:t>
            </a:r>
            <a:r>
              <a:rPr lang="en-US"/>
              <a:t>the created module file.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 b="1"/>
              <a:t>Note: 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>
                <a:solidFill>
                  <a:srgbClr val="FF0000"/>
                </a:solidFill>
              </a:rPr>
              <a:t>./</a:t>
            </a:r>
            <a:r>
              <a:rPr lang="en-US"/>
              <a:t> is used to </a:t>
            </a:r>
            <a:r>
              <a:rPr lang="en-US">
                <a:solidFill>
                  <a:srgbClr val="00B050"/>
                </a:solidFill>
              </a:rPr>
              <a:t>locate the user defined module</a:t>
            </a:r>
            <a:r>
              <a:rPr lang="en-US"/>
              <a:t>, which means the </a:t>
            </a:r>
            <a:r>
              <a:rPr lang="en-US">
                <a:solidFill>
                  <a:srgbClr val="00B050"/>
                </a:solidFill>
              </a:rPr>
              <a:t>module is located in the same folder as the Node.js file</a:t>
            </a:r>
            <a:r>
              <a:rPr lang="en-US"/>
              <a:t>.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Specify the full path - otherwise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3"/>
          <p:cNvSpPr txBox="1">
            <a:spLocks noGrp="1"/>
          </p:cNvSpPr>
          <p:nvPr>
            <p:ph type="title"/>
          </p:nvPr>
        </p:nvSpPr>
        <p:spPr>
          <a:xfrm>
            <a:off x="642910" y="428604"/>
            <a:ext cx="7772400" cy="76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Creating own module in node.js</a:t>
            </a:r>
            <a:endParaRPr/>
          </a:p>
        </p:txBody>
      </p:sp>
      <p:sp>
        <p:nvSpPr>
          <p:cNvPr id="409" name="Google Shape;409;p43"/>
          <p:cNvSpPr txBox="1">
            <a:spLocks noGrp="1"/>
          </p:cNvSpPr>
          <p:nvPr>
            <p:ph type="body" idx="1"/>
          </p:nvPr>
        </p:nvSpPr>
        <p:spPr>
          <a:xfrm>
            <a:off x="357158" y="1571612"/>
            <a:ext cx="8534400" cy="4786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b="1"/>
              <a:t>mymodule.js</a:t>
            </a: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b="1"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b="1"/>
              <a:t>Program.js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410" name="Google Shape;410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3330" y="2643182"/>
            <a:ext cx="6670670" cy="228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6050" y="6029325"/>
            <a:ext cx="5895975" cy="82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158" y="5000636"/>
            <a:ext cx="5305425" cy="80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00430" y="1643050"/>
            <a:ext cx="4287735" cy="699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4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420" name="Google Shape;42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5841" y="1614506"/>
            <a:ext cx="785812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5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NoSQL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427" name="Google Shape;42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472" y="1571612"/>
            <a:ext cx="7886700" cy="4486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Classification of NoSQL Databases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434" name="Google Shape;434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" y="1643051"/>
            <a:ext cx="9067800" cy="521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7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to use MongoDB?</a:t>
            </a:r>
            <a:endParaRPr/>
          </a:p>
        </p:txBody>
      </p:sp>
      <p:sp>
        <p:nvSpPr>
          <p:cNvPr id="440" name="Google Shape;440;p47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441" name="Google Shape;44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6750" y="1681181"/>
            <a:ext cx="7810500" cy="439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MongoDB</a:t>
            </a:r>
            <a:endParaRPr/>
          </a:p>
        </p:txBody>
      </p:sp>
      <p:sp>
        <p:nvSpPr>
          <p:cNvPr id="447" name="Google Shape;447;p48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NoSQL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Not only SQL</a:t>
            </a:r>
            <a:endParaRPr/>
          </a:p>
          <a:p>
            <a:pPr marL="914400" lvl="2" indent="-228600" algn="l" rtl="0">
              <a:spcBef>
                <a:spcPts val="500"/>
              </a:spcBef>
              <a:spcAft>
                <a:spcPts val="0"/>
              </a:spcAft>
              <a:buSzPts val="1725"/>
              <a:buChar char="■"/>
            </a:pPr>
            <a:r>
              <a:rPr lang="en-US"/>
              <a:t>Unstructured data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Unstructured Query Language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Support for Dynamic Queries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Storing Binary Data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820"/>
              <a:buChar char="🞑"/>
            </a:pPr>
            <a:r>
              <a:rPr lang="en-US"/>
              <a:t>Uses GridFS to store binary data – stores upto 4MB of data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Data stored in JSON format</a:t>
            </a: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Web Server Models</a:t>
            </a:r>
            <a:endParaRPr/>
          </a:p>
        </p:txBody>
      </p:sp>
      <p:sp>
        <p:nvSpPr>
          <p:cNvPr id="126" name="Google Shape;126;p5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 common task for a </a:t>
            </a:r>
            <a:r>
              <a:rPr lang="en-US" sz="24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web server </a:t>
            </a: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can be to open a file on the server and return the content to the client.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 sz="2400" dirty="0">
                <a:solidFill>
                  <a:srgbClr val="00B050"/>
                </a:solidFill>
                <a:latin typeface="Times New Roman" pitchFamily="18" charset="0"/>
                <a:cs typeface="Times New Roman" pitchFamily="18" charset="0"/>
              </a:rPr>
              <a:t>Traditional web server model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sp>
        <p:nvSpPr>
          <p:cNvPr id="127" name="Google Shape;127;p5" descr="https://www.tutorialsteacher.com/Content/images/nodejs/traditional-web-server-model.png"/>
          <p:cNvSpPr/>
          <p:nvPr/>
        </p:nvSpPr>
        <p:spPr>
          <a:xfrm>
            <a:off x="155575" y="-144463"/>
            <a:ext cx="304800" cy="3048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28" name="Google Shape;1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3724352"/>
            <a:ext cx="8604354" cy="31336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About MongoDB</a:t>
            </a:r>
            <a:endParaRPr/>
          </a:p>
        </p:txBody>
      </p:sp>
      <p:sp>
        <p:nvSpPr>
          <p:cNvPr id="453" name="Google Shape;453;p49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639763" lvl="1" indent="-157479" algn="l" rtl="0">
              <a:spcBef>
                <a:spcPts val="0"/>
              </a:spcBef>
              <a:spcAft>
                <a:spcPts val="0"/>
              </a:spcAft>
              <a:buSzPts val="1820"/>
              <a:buNone/>
            </a:pPr>
            <a:endParaRPr/>
          </a:p>
        </p:txBody>
      </p:sp>
      <p:pic>
        <p:nvPicPr>
          <p:cNvPr id="454" name="Google Shape;454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643050"/>
            <a:ext cx="4429124" cy="43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83435" y="1643050"/>
            <a:ext cx="4446283" cy="44291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0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50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462" name="Google Shape;462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8" y="1209675"/>
            <a:ext cx="782002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1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51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469" name="Google Shape;469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63" y="1495442"/>
            <a:ext cx="783907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4" name="Google Shape;474;p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801" t="50985" r="54171" b="13509"/>
          <a:stretch/>
        </p:blipFill>
        <p:spPr>
          <a:xfrm>
            <a:off x="251520" y="1124744"/>
            <a:ext cx="8693195" cy="5040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3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53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481" name="Google Shape;481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1209675"/>
            <a:ext cx="784860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54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Downloading MongoDB</a:t>
            </a:r>
            <a:endParaRPr/>
          </a:p>
        </p:txBody>
      </p:sp>
      <p:sp>
        <p:nvSpPr>
          <p:cNvPr id="487" name="Google Shape;487;p54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8" y="1692746"/>
            <a:ext cx="7820025" cy="440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Installation Steps</a:t>
            </a:r>
            <a:endParaRPr/>
          </a:p>
        </p:txBody>
      </p:sp>
      <p:sp>
        <p:nvSpPr>
          <p:cNvPr id="494" name="Google Shape;494;p55"/>
          <p:cNvSpPr txBox="1">
            <a:spLocks noGrp="1"/>
          </p:cNvSpPr>
          <p:nvPr>
            <p:ph type="body" idx="1"/>
          </p:nvPr>
        </p:nvSpPr>
        <p:spPr>
          <a:xfrm>
            <a:off x="0" y="1428736"/>
            <a:ext cx="9144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Mongo DB Website:     </a:t>
            </a:r>
            <a:r>
              <a:rPr lang="en-US" sz="2100" u="sng">
                <a:solidFill>
                  <a:schemeClr val="hlink"/>
                </a:solidFill>
                <a:hlinkClick r:id="rId3"/>
              </a:rPr>
              <a:t>https://www.mongodb.com/</a:t>
            </a:r>
            <a:endParaRPr sz="2100"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Step 1: Download Link:  </a:t>
            </a:r>
            <a:r>
              <a:rPr lang="en-US" sz="1800" u="sng">
                <a:solidFill>
                  <a:schemeClr val="hlink"/>
                </a:solidFill>
                <a:hlinkClick r:id="rId4"/>
              </a:rPr>
              <a:t>https://www.mongodb.com/try/download/community?tck=docs_server</a:t>
            </a:r>
            <a:endParaRPr sz="1800"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Step 2: Download </a:t>
            </a:r>
            <a:r>
              <a:rPr lang="en-US" sz="2400">
                <a:solidFill>
                  <a:srgbClr val="C00000"/>
                </a:solidFill>
              </a:rPr>
              <a:t>.msi file </a:t>
            </a:r>
            <a:r>
              <a:rPr lang="en-US" sz="2400"/>
              <a:t>and then </a:t>
            </a:r>
            <a:r>
              <a:rPr lang="en-US" sz="2400">
                <a:solidFill>
                  <a:srgbClr val="C00000"/>
                </a:solidFill>
              </a:rPr>
              <a:t>install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Step3: Create a data folder </a:t>
            </a:r>
            <a:r>
              <a:rPr lang="en-US" sz="2400">
                <a:solidFill>
                  <a:srgbClr val="00B050"/>
                </a:solidFill>
              </a:rPr>
              <a:t>“D:/data/db….”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Step4:  Steps to Start the server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470"/>
              <a:buChar char="🞑"/>
            </a:pPr>
            <a:r>
              <a:rPr lang="en-US" sz="2100"/>
              <a:t>4.1 : Open Command Prompt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470"/>
              <a:buChar char="🞑"/>
            </a:pPr>
            <a:r>
              <a:rPr lang="en-US" sz="2100"/>
              <a:t>4.2 : Set the path to </a:t>
            </a:r>
            <a:r>
              <a:rPr lang="en-US" sz="1800" b="1">
                <a:solidFill>
                  <a:srgbClr val="00B050"/>
                </a:solidFill>
              </a:rPr>
              <a:t>C:/program files/mongodb/server/4.0/bin&gt;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470"/>
              <a:buChar char="🞑"/>
            </a:pPr>
            <a:r>
              <a:rPr lang="en-US" sz="2100"/>
              <a:t>4.3 : Use the command </a:t>
            </a:r>
            <a:r>
              <a:rPr lang="en-US" sz="1800">
                <a:solidFill>
                  <a:srgbClr val="FF0000"/>
                </a:solidFill>
              </a:rPr>
              <a:t>mongod --dbpath “D:/data/db”    (</a:t>
            </a:r>
            <a:r>
              <a:rPr lang="en-US" sz="1800" b="1"/>
              <a:t>or</a:t>
            </a:r>
            <a:r>
              <a:rPr lang="en-US" sz="1800" b="1">
                <a:solidFill>
                  <a:srgbClr val="FF0000"/>
                </a:solidFill>
              </a:rPr>
              <a:t>)</a:t>
            </a:r>
            <a:r>
              <a:rPr lang="en-US" sz="1800">
                <a:solidFill>
                  <a:srgbClr val="FF0000"/>
                </a:solidFill>
              </a:rPr>
              <a:t> 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260"/>
              <a:buNone/>
            </a:pPr>
            <a:r>
              <a:rPr lang="en-US" sz="1800">
                <a:solidFill>
                  <a:srgbClr val="FF0000"/>
                </a:solidFill>
              </a:rPr>
              <a:t>     mongod --storageEngine=mmapv1 --dbpath=“D:/data/db"</a:t>
            </a:r>
            <a:endParaRPr/>
          </a:p>
          <a:p>
            <a:pPr marL="639763" lvl="1" indent="-193039" algn="l" rtl="0">
              <a:spcBef>
                <a:spcPts val="550"/>
              </a:spcBef>
              <a:spcAft>
                <a:spcPts val="0"/>
              </a:spcAft>
              <a:buSzPts val="1260"/>
              <a:buNone/>
            </a:pPr>
            <a:endParaRPr sz="1800">
              <a:solidFill>
                <a:srgbClr val="FF0000"/>
              </a:solidFill>
            </a:endParaRPr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495" name="Google Shape;495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28596" y="5500726"/>
            <a:ext cx="8170782" cy="12144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5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572000" y="3500438"/>
            <a:ext cx="3998707" cy="9286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Installation Steps</a:t>
            </a:r>
            <a:endParaRPr/>
          </a:p>
        </p:txBody>
      </p:sp>
      <p:sp>
        <p:nvSpPr>
          <p:cNvPr id="502" name="Google Shape;502;p56"/>
          <p:cNvSpPr txBox="1">
            <a:spLocks noGrp="1"/>
          </p:cNvSpPr>
          <p:nvPr>
            <p:ph type="body" idx="1"/>
          </p:nvPr>
        </p:nvSpPr>
        <p:spPr>
          <a:xfrm>
            <a:off x="0" y="1428736"/>
            <a:ext cx="9144000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440"/>
              <a:buChar char="◻"/>
            </a:pPr>
            <a:r>
              <a:rPr lang="en-US" sz="2400"/>
              <a:t>Step5: Steps to Start the Client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470"/>
              <a:buChar char="🞑"/>
            </a:pPr>
            <a:r>
              <a:rPr lang="en-US" sz="2100"/>
              <a:t>5.1 : Open Command Prompt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470"/>
              <a:buChar char="🞑"/>
            </a:pPr>
            <a:r>
              <a:rPr lang="en-US" sz="2100"/>
              <a:t>5.2 : Set the path to </a:t>
            </a:r>
            <a:r>
              <a:rPr lang="en-US" sz="1800" b="1">
                <a:solidFill>
                  <a:srgbClr val="00B050"/>
                </a:solidFill>
              </a:rPr>
              <a:t>C:/program files/mongodb/server/4.0/bin&gt;</a:t>
            </a:r>
            <a:endParaRPr/>
          </a:p>
          <a:p>
            <a:pPr marL="639763" lvl="1" indent="-273049" algn="l" rtl="0">
              <a:spcBef>
                <a:spcPts val="550"/>
              </a:spcBef>
              <a:spcAft>
                <a:spcPts val="0"/>
              </a:spcAft>
              <a:buSzPts val="1470"/>
              <a:buChar char="🞑"/>
            </a:pPr>
            <a:r>
              <a:rPr lang="en-US" sz="2100"/>
              <a:t>5.3 : Use the command to start the client </a:t>
            </a:r>
            <a:r>
              <a:rPr lang="en-US" sz="2400">
                <a:solidFill>
                  <a:srgbClr val="FF0000"/>
                </a:solidFill>
              </a:rPr>
              <a:t>mongo</a:t>
            </a:r>
            <a:endParaRPr/>
          </a:p>
          <a:p>
            <a:pPr marL="319088" lvl="0" indent="-227648" algn="l" rtl="0">
              <a:spcBef>
                <a:spcPts val="700"/>
              </a:spcBef>
              <a:spcAft>
                <a:spcPts val="0"/>
              </a:spcAft>
              <a:buSzPts val="1440"/>
              <a:buNone/>
            </a:pPr>
            <a:endParaRPr sz="2400"/>
          </a:p>
        </p:txBody>
      </p:sp>
      <p:pic>
        <p:nvPicPr>
          <p:cNvPr id="503" name="Google Shape;503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14414" y="3214686"/>
            <a:ext cx="6072230" cy="3214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57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57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10" name="Google Shape;51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38" y="1590693"/>
            <a:ext cx="785812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5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Types</a:t>
            </a:r>
            <a:endParaRPr/>
          </a:p>
        </p:txBody>
      </p:sp>
      <p:sp>
        <p:nvSpPr>
          <p:cNvPr id="516" name="Google Shape;516;p58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17" name="Google Shape;517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10" y="1643050"/>
            <a:ext cx="78486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en-US" dirty="0" smtClean="0">
                <a:solidFill>
                  <a:srgbClr val="00B050"/>
                </a:solidFill>
              </a:rPr>
              <a:t>Node.js process model</a:t>
            </a:r>
            <a:br>
              <a:rPr lang="en-US" dirty="0" smtClean="0">
                <a:solidFill>
                  <a:srgbClr val="00B050"/>
                </a:solidFill>
              </a:rPr>
            </a:b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Google Shape;129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554637" y="1514007"/>
            <a:ext cx="7644984" cy="4242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9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Basic Commands</a:t>
            </a:r>
            <a:endParaRPr/>
          </a:p>
        </p:txBody>
      </p:sp>
      <p:sp>
        <p:nvSpPr>
          <p:cNvPr id="523" name="Google Shape;523;p59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24" name="Google Shape;524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1988" y="1662131"/>
            <a:ext cx="7820025" cy="4410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0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Data Representation – JSON</a:t>
            </a:r>
            <a:endParaRPr/>
          </a:p>
        </p:txBody>
      </p:sp>
      <p:sp>
        <p:nvSpPr>
          <p:cNvPr id="530" name="Google Shape;530;p60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31" name="Google Shape;531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1652606"/>
            <a:ext cx="78486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61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Structure of MongoDB</a:t>
            </a:r>
            <a:endParaRPr/>
          </a:p>
        </p:txBody>
      </p:sp>
      <p:sp>
        <p:nvSpPr>
          <p:cNvPr id="537" name="Google Shape;537;p61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38" name="Google Shape;538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" y="1490680"/>
            <a:ext cx="786765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62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Unique ID</a:t>
            </a:r>
            <a:endParaRPr/>
          </a:p>
        </p:txBody>
      </p:sp>
      <p:sp>
        <p:nvSpPr>
          <p:cNvPr id="544" name="Google Shape;544;p62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If _id is given by the user – that id is used</a:t>
            </a: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If not given by user, ID is assigned automatically</a:t>
            </a: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45" name="Google Shape;545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43108" y="1643050"/>
            <a:ext cx="5075625" cy="1857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6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57356" y="4286256"/>
            <a:ext cx="644842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6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643042" y="5857892"/>
            <a:ext cx="6419850" cy="838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3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3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54" name="Google Shape;554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8216" y="1562118"/>
            <a:ext cx="790575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 Start with…</a:t>
            </a:r>
            <a:endParaRPr/>
          </a:p>
        </p:txBody>
      </p:sp>
      <p:sp>
        <p:nvSpPr>
          <p:cNvPr id="560" name="Google Shape;560;p6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319088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Create a Database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/>
              <a:t>            &gt; </a:t>
            </a:r>
            <a:r>
              <a:rPr lang="en-US">
                <a:solidFill>
                  <a:srgbClr val="FF0000"/>
                </a:solidFill>
              </a:rPr>
              <a:t>use</a:t>
            </a:r>
            <a:r>
              <a:rPr lang="en-US"/>
              <a:t> dbname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780"/>
              <a:buNone/>
            </a:pPr>
            <a:r>
              <a:rPr lang="en-US" sz="1300" b="1">
                <a:solidFill>
                  <a:srgbClr val="7030A0"/>
                </a:solidFill>
              </a:rPr>
              <a:t>( If already exists with same name– use it, Otherwise, create new)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Create Collections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/>
              <a:t>            &gt; db.</a:t>
            </a:r>
            <a:r>
              <a:rPr lang="en-US">
                <a:solidFill>
                  <a:srgbClr val="FF0000"/>
                </a:solidFill>
              </a:rPr>
              <a:t>createCollection</a:t>
            </a:r>
            <a:r>
              <a:rPr lang="en-US"/>
              <a:t>(“collection_name”);</a:t>
            </a:r>
            <a:endParaRPr/>
          </a:p>
          <a:p>
            <a:pPr marL="319088" lvl="0" indent="-20859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Insert data as documents</a:t>
            </a:r>
            <a:endParaRPr/>
          </a:p>
          <a:p>
            <a:pPr marL="319088" lvl="0" indent="-319088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/>
              <a:t>		   &gt; db.collection_name.</a:t>
            </a:r>
            <a:r>
              <a:rPr lang="en-US">
                <a:solidFill>
                  <a:srgbClr val="FF0000"/>
                </a:solidFill>
              </a:rPr>
              <a:t>insert</a:t>
            </a:r>
            <a:r>
              <a:rPr lang="en-US"/>
              <a:t>(…..);</a:t>
            </a:r>
            <a:endParaRPr/>
          </a:p>
        </p:txBody>
      </p:sp>
      <p:pic>
        <p:nvPicPr>
          <p:cNvPr id="561" name="Google Shape;561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51612" y="214290"/>
            <a:ext cx="3092388" cy="3223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Google Shape;562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43372" y="1857364"/>
            <a:ext cx="2009775" cy="752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72066" y="4000504"/>
            <a:ext cx="2828925" cy="800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143240" y="5857892"/>
            <a:ext cx="55435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5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Collections in MongoDB</a:t>
            </a:r>
            <a:endParaRPr/>
          </a:p>
        </p:txBody>
      </p:sp>
      <p:sp>
        <p:nvSpPr>
          <p:cNvPr id="570" name="Google Shape;570;p65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71" name="Google Shape;571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8175" y="1643081"/>
            <a:ext cx="78676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66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66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78" name="Google Shape;5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3" y="1643081"/>
            <a:ext cx="7877175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67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67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85" name="Google Shape;585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38" y="1614506"/>
            <a:ext cx="785812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68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68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92" name="Google Shape;592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2463" y="1633556"/>
            <a:ext cx="7839075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Node.js</a:t>
            </a:r>
            <a:r>
              <a:rPr lang="en-US" b="1"/>
              <a:t>?</a:t>
            </a:r>
            <a:endParaRPr/>
          </a:p>
        </p:txBody>
      </p:sp>
      <p:sp>
        <p:nvSpPr>
          <p:cNvPr id="137" name="Google Shape;137;p6"/>
          <p:cNvSpPr txBox="1">
            <a:spLocks noGrp="1"/>
          </p:cNvSpPr>
          <p:nvPr>
            <p:ph type="body" idx="1"/>
          </p:nvPr>
        </p:nvSpPr>
        <p:spPr>
          <a:xfrm>
            <a:off x="642910" y="3357562"/>
            <a:ext cx="3429024" cy="32147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639763" lvl="1" indent="-273049" algn="just" rtl="0">
              <a:spcBef>
                <a:spcPts val="0"/>
              </a:spcBef>
              <a:spcAft>
                <a:spcPts val="0"/>
              </a:spcAft>
              <a:buSzPct val="70000"/>
              <a:buChar char="🞑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Sends the task to the computer's file system.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639763" lvl="1" indent="-273049" algn="just" rtl="0">
              <a:spcBef>
                <a:spcPts val="550"/>
              </a:spcBef>
              <a:spcAft>
                <a:spcPts val="0"/>
              </a:spcAft>
              <a:buSzPct val="70000"/>
              <a:buChar char="🞑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Waits while the file system opens and reads the file.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639763" lvl="1" indent="-273049" algn="just" rtl="0">
              <a:spcBef>
                <a:spcPts val="550"/>
              </a:spcBef>
              <a:spcAft>
                <a:spcPts val="0"/>
              </a:spcAft>
              <a:buSzPct val="70000"/>
              <a:buChar char="🞑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Returns the content to the client.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639763" lvl="1" indent="-273049" rtl="0">
              <a:spcBef>
                <a:spcPts val="550"/>
              </a:spcBef>
              <a:spcAft>
                <a:spcPts val="0"/>
              </a:spcAft>
              <a:buSzPct val="70000"/>
              <a:buChar char="🞑"/>
            </a:pP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Ready to handle the </a:t>
            </a:r>
            <a:r>
              <a:rPr lang="en-US" sz="2200" dirty="0" smtClean="0">
                <a:latin typeface="Times New Roman" pitchFamily="18" charset="0"/>
                <a:cs typeface="Times New Roman" pitchFamily="18" charset="0"/>
              </a:rPr>
              <a:t>next request</a:t>
            </a:r>
            <a:r>
              <a:rPr lang="en-US" sz="2200" dirty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en-US" dirty="0"/>
              <a:t/>
            </a:r>
            <a:br>
              <a:rPr lang="en-US" dirty="0"/>
            </a:br>
            <a:endParaRPr/>
          </a:p>
          <a:p>
            <a:pPr marL="319088" lvl="0" indent="-216903" algn="l" rtl="0">
              <a:spcBef>
                <a:spcPts val="700"/>
              </a:spcBef>
              <a:spcAft>
                <a:spcPts val="0"/>
              </a:spcAft>
              <a:buSzPct val="59999"/>
              <a:buNone/>
            </a:pPr>
            <a:endParaRPr/>
          </a:p>
        </p:txBody>
      </p:sp>
      <p:sp>
        <p:nvSpPr>
          <p:cNvPr id="138" name="Google Shape;138;p6"/>
          <p:cNvSpPr txBox="1">
            <a:spLocks noGrp="1"/>
          </p:cNvSpPr>
          <p:nvPr>
            <p:ph type="body" idx="2"/>
          </p:nvPr>
        </p:nvSpPr>
        <p:spPr>
          <a:xfrm>
            <a:off x="4143372" y="3276600"/>
            <a:ext cx="5000628" cy="35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64674" lvl="1" indent="-215999" algn="just" rtl="0">
              <a:spcBef>
                <a:spcPts val="0"/>
              </a:spcBef>
              <a:spcAft>
                <a:spcPts val="0"/>
              </a:spcAft>
              <a:buSzPts val="1400"/>
              <a:buChar char="🞑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Sends the task to the computer's file system.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464674" lvl="1" indent="-215999" algn="just" rtl="0">
              <a:spcBef>
                <a:spcPts val="0"/>
              </a:spcBef>
              <a:spcAft>
                <a:spcPts val="0"/>
              </a:spcAft>
              <a:buSzPts val="1400"/>
              <a:buChar char="🞑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Ready to handle the next request.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464674" lvl="1" indent="-215999" algn="just" rtl="0">
              <a:spcBef>
                <a:spcPts val="0"/>
              </a:spcBef>
              <a:spcAft>
                <a:spcPts val="0"/>
              </a:spcAft>
              <a:buSzPts val="1400"/>
              <a:buChar char="🞑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When the file system has opened and read the file, the server returns the content to the client.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464674" lvl="1" indent="-215999" algn="just" rtl="0">
              <a:spcBef>
                <a:spcPts val="0"/>
              </a:spcBef>
              <a:spcAft>
                <a:spcPts val="0"/>
              </a:spcAft>
              <a:buSzPts val="1400"/>
              <a:buChar char="🞑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Node.js eliminates the waiting, and simply continues with the next request. 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464674" lvl="1" indent="-215999" algn="just" rtl="0">
              <a:spcBef>
                <a:spcPts val="0"/>
              </a:spcBef>
              <a:spcAft>
                <a:spcPts val="0"/>
              </a:spcAft>
              <a:buSzPts val="1400"/>
              <a:buChar char="🞑"/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Node.js runs </a:t>
            </a:r>
            <a:r>
              <a:rPr lang="en-US" sz="2000" dirty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single-threaded, non-blocking, asynchronously programming, which is very memory efficient</a:t>
            </a: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.</a:t>
            </a:r>
            <a:endParaRPr>
              <a:latin typeface="Times New Roman" pitchFamily="18" charset="0"/>
              <a:cs typeface="Times New Roman" pitchFamily="18" charset="0"/>
            </a:endParaRPr>
          </a:p>
          <a:p>
            <a:pPr marL="464674" lvl="1" indent="-127099" algn="l" rtl="0"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2000"/>
          </a:p>
        </p:txBody>
      </p:sp>
      <p:sp>
        <p:nvSpPr>
          <p:cNvPr id="139" name="Google Shape;139;p6"/>
          <p:cNvSpPr txBox="1">
            <a:spLocks noGrp="1"/>
          </p:cNvSpPr>
          <p:nvPr>
            <p:ph type="body" idx="3"/>
          </p:nvPr>
        </p:nvSpPr>
        <p:spPr>
          <a:xfrm>
            <a:off x="714348" y="2357430"/>
            <a:ext cx="3370764" cy="6826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Font typeface="Twentieth Century"/>
              <a:buNone/>
            </a:pPr>
            <a:r>
              <a:rPr lang="en-US" i="1" dirty="0">
                <a:latin typeface="Times New Roman" pitchFamily="18" charset="0"/>
                <a:cs typeface="Times New Roman" pitchFamily="18" charset="0"/>
              </a:rPr>
              <a:t>Here is how PHP or ASP handles a file request</a:t>
            </a:r>
            <a:endParaRPr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0" name="Google Shape;140;p6"/>
          <p:cNvSpPr txBox="1">
            <a:spLocks noGrp="1"/>
          </p:cNvSpPr>
          <p:nvPr>
            <p:ph type="body" idx="4"/>
          </p:nvPr>
        </p:nvSpPr>
        <p:spPr>
          <a:xfrm>
            <a:off x="4429124" y="2357430"/>
            <a:ext cx="4457704" cy="6351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Font typeface="Twentieth Century"/>
              <a:buNone/>
            </a:pPr>
            <a:r>
              <a:rPr lang="en-US" i="1" dirty="0">
                <a:latin typeface="Times New Roman" pitchFamily="18" charset="0"/>
                <a:cs typeface="Times New Roman" pitchFamily="18" charset="0"/>
              </a:rPr>
              <a:t>Here is how Node.js handles a file request</a:t>
            </a:r>
            <a:endParaRPr i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1" name="Google Shape;141;p6"/>
          <p:cNvSpPr txBox="1"/>
          <p:nvPr/>
        </p:nvSpPr>
        <p:spPr>
          <a:xfrm>
            <a:off x="642910" y="1571612"/>
            <a:ext cx="8501090" cy="11079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-111760" algn="l" rtl="0">
              <a:spcBef>
                <a:spcPts val="0"/>
              </a:spcBef>
              <a:spcAft>
                <a:spcPts val="0"/>
              </a:spcAft>
              <a:buClr>
                <a:srgbClr val="FFC000"/>
              </a:buClr>
              <a:buSzPts val="1760"/>
              <a:buFont typeface="Noto Sans Symbols"/>
              <a:buChar char="❑"/>
            </a:pPr>
            <a:r>
              <a:rPr lang="en-US" sz="2200" dirty="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 </a:t>
            </a:r>
            <a:r>
              <a:rPr lang="en-US" sz="2400" dirty="0">
                <a:solidFill>
                  <a:schemeClr val="dk1"/>
                </a:solidFill>
                <a:latin typeface="Times New Roman" pitchFamily="18" charset="0"/>
                <a:ea typeface="Twentieth Century"/>
                <a:cs typeface="Times New Roman" pitchFamily="18" charset="0"/>
                <a:sym typeface="Twentieth Century"/>
              </a:rPr>
              <a:t>If we need to store the data collected from forms when the form is submitted, We need to use either PHP/ Node.js etc..</a:t>
            </a:r>
            <a:endParaRPr sz="2400">
              <a:latin typeface="Times New Roman" pitchFamily="18" charset="0"/>
              <a:cs typeface="Times New Roman" pitchFamily="18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69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69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599" name="Google Shape;599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9125" y="1643081"/>
            <a:ext cx="7905750" cy="442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70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70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606" name="Google Shape;606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453" y="1614506"/>
            <a:ext cx="7839075" cy="445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71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71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613" name="Google Shape;613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3453" y="1604981"/>
            <a:ext cx="7839075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72"/>
          <p:cNvSpPr txBox="1">
            <a:spLocks noGrp="1"/>
          </p:cNvSpPr>
          <p:nvPr>
            <p:ph type="title"/>
          </p:nvPr>
        </p:nvSpPr>
        <p:spPr>
          <a:xfrm>
            <a:off x="612775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72"/>
          <p:cNvSpPr txBox="1">
            <a:spLocks noGrp="1"/>
          </p:cNvSpPr>
          <p:nvPr>
            <p:ph type="body" idx="1"/>
          </p:nvPr>
        </p:nvSpPr>
        <p:spPr>
          <a:xfrm>
            <a:off x="612775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620" name="Google Shape;620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3413" y="1604981"/>
            <a:ext cx="7877175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73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73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627" name="Google Shape;627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" y="1604981"/>
            <a:ext cx="7848600" cy="446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74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74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634" name="Google Shape;634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52606"/>
            <a:ext cx="7886700" cy="4419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75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Operators</a:t>
            </a:r>
            <a:endParaRPr/>
          </a:p>
        </p:txBody>
      </p:sp>
      <p:sp>
        <p:nvSpPr>
          <p:cNvPr id="640" name="Google Shape;640;p75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641" name="Google Shape;641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910" y="1571612"/>
            <a:ext cx="7460131" cy="4286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76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76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648" name="Google Shape;648;p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8650" y="1633556"/>
            <a:ext cx="788670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Need of Node.js</a:t>
            </a:r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148" name="Google Shape;14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8691" y="1647844"/>
            <a:ext cx="7915275" cy="449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Node.js Architecture</a:t>
            </a: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type="body" idx="1"/>
          </p:nvPr>
        </p:nvSpPr>
        <p:spPr>
          <a:xfrm>
            <a:off x="612648" y="1600200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19088" lvl="0" indent="-208598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155" name="Google Shape;155;p8" descr="node-js-archi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4395" y="1714488"/>
            <a:ext cx="7635833" cy="431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Median">
  <a:themeElements>
    <a:clrScheme name="Paper">
      <a:dk1>
        <a:srgbClr val="000000"/>
      </a:dk1>
      <a:lt1>
        <a:srgbClr val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1488</Words>
  <PresentationFormat>On-screen Show (4:3)</PresentationFormat>
  <Paragraphs>235</Paragraphs>
  <Slides>77</Slides>
  <Notes>76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78" baseType="lpstr">
      <vt:lpstr>Median</vt:lpstr>
      <vt:lpstr>NODE.JS</vt:lpstr>
      <vt:lpstr>Slide 2</vt:lpstr>
      <vt:lpstr>Introduction</vt:lpstr>
      <vt:lpstr>Slide 4</vt:lpstr>
      <vt:lpstr>Web Server Models</vt:lpstr>
      <vt:lpstr>Node.js process model </vt:lpstr>
      <vt:lpstr>Why Node.js?</vt:lpstr>
      <vt:lpstr>Need of Node.js</vt:lpstr>
      <vt:lpstr>Node.js Architecture</vt:lpstr>
      <vt:lpstr>Node.js Architecture</vt:lpstr>
      <vt:lpstr>What Can Node.js Do?</vt:lpstr>
      <vt:lpstr> What is a Node.js File? </vt:lpstr>
      <vt:lpstr>Applications of node.js</vt:lpstr>
      <vt:lpstr>Installing Node.js</vt:lpstr>
      <vt:lpstr>First Demo</vt:lpstr>
      <vt:lpstr>First Demo</vt:lpstr>
      <vt:lpstr>To view node js modules &amp; functions:</vt:lpstr>
      <vt:lpstr>Slide 18</vt:lpstr>
      <vt:lpstr>Creating Web Servers with HTTP</vt:lpstr>
      <vt:lpstr>Creating Web Servers with HTTP– Method1</vt:lpstr>
      <vt:lpstr>Creating Web Servers with HTTP</vt:lpstr>
      <vt:lpstr>Slide 22</vt:lpstr>
      <vt:lpstr>Executing Web Server</vt:lpstr>
      <vt:lpstr>Creating Web Servers with HTTP– Method 2</vt:lpstr>
      <vt:lpstr>Creating Web Servers with HTTP– Method 3</vt:lpstr>
      <vt:lpstr>Creating Web Servers with HTTP (Request and Response)</vt:lpstr>
      <vt:lpstr>Slide 27</vt:lpstr>
      <vt:lpstr>Example: Http request and response </vt:lpstr>
      <vt:lpstr>Example: Http request and response </vt:lpstr>
      <vt:lpstr>Slide 30</vt:lpstr>
      <vt:lpstr>Event Handling</vt:lpstr>
      <vt:lpstr>Event Handling</vt:lpstr>
      <vt:lpstr>Event Handling</vt:lpstr>
      <vt:lpstr>Event Handling</vt:lpstr>
      <vt:lpstr>Event Handling</vt:lpstr>
      <vt:lpstr>Event Handling- Get Method</vt:lpstr>
      <vt:lpstr>Event Handling-Get Method</vt:lpstr>
      <vt:lpstr>Event Handling-Get Method (Output)</vt:lpstr>
      <vt:lpstr>Event Handling -Post Method</vt:lpstr>
      <vt:lpstr>Event Handling -Post Method</vt:lpstr>
      <vt:lpstr>Event Handling -Post Method- Output</vt:lpstr>
      <vt:lpstr>Modules in Node.js</vt:lpstr>
      <vt:lpstr>Creating own module in node.js</vt:lpstr>
      <vt:lpstr>Creating own module in node.js</vt:lpstr>
      <vt:lpstr>Slide 45</vt:lpstr>
      <vt:lpstr>NoSQL</vt:lpstr>
      <vt:lpstr>Classification of NoSQL Databases</vt:lpstr>
      <vt:lpstr>Why to use MongoDB?</vt:lpstr>
      <vt:lpstr>About MongoDB</vt:lpstr>
      <vt:lpstr>About MongoDB</vt:lpstr>
      <vt:lpstr>Slide 51</vt:lpstr>
      <vt:lpstr>Slide 52</vt:lpstr>
      <vt:lpstr>Slide 53</vt:lpstr>
      <vt:lpstr>Slide 54</vt:lpstr>
      <vt:lpstr>Downloading MongoDB</vt:lpstr>
      <vt:lpstr>Installation Steps</vt:lpstr>
      <vt:lpstr>Installation Steps</vt:lpstr>
      <vt:lpstr>Slide 58</vt:lpstr>
      <vt:lpstr>Data Types</vt:lpstr>
      <vt:lpstr>Basic Commands</vt:lpstr>
      <vt:lpstr>Data Representation – JSON</vt:lpstr>
      <vt:lpstr>Structure of MongoDB</vt:lpstr>
      <vt:lpstr>Unique ID</vt:lpstr>
      <vt:lpstr>Slide 64</vt:lpstr>
      <vt:lpstr>To Start with…</vt:lpstr>
      <vt:lpstr>Collections in MongoDB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Other Operators</vt:lpstr>
      <vt:lpstr>Slide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NODE.JS</dc:title>
  <dc:creator>ACER</dc:creator>
  <cp:lastModifiedBy>user</cp:lastModifiedBy>
  <cp:revision>4</cp:revision>
  <dcterms:created xsi:type="dcterms:W3CDTF">2020-09-06T13:20:57Z</dcterms:created>
  <dcterms:modified xsi:type="dcterms:W3CDTF">2023-03-30T05:53:09Z</dcterms:modified>
</cp:coreProperties>
</file>